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Lato" charset="1" panose="020F0502020204030203"/>
      <p:regular r:id="rId12"/>
    </p:embeddedFont>
    <p:embeddedFont>
      <p:font typeface="Lato Bold" charset="1" panose="020F0502020204030203"/>
      <p:regular r:id="rId13"/>
    </p:embeddedFont>
    <p:embeddedFont>
      <p:font typeface="Lato Italics" charset="1" panose="020F0502020204030203"/>
      <p:regular r:id="rId14"/>
    </p:embeddedFont>
    <p:embeddedFont>
      <p:font typeface="Lato Bold Italics" charset="1" panose="020F0502020204030203"/>
      <p:regular r:id="rId15"/>
    </p:embeddedFont>
    <p:embeddedFont>
      <p:font typeface="Barlow Condensed" charset="1" panose="00000506000000000000"/>
      <p:regular r:id="rId16"/>
    </p:embeddedFont>
    <p:embeddedFont>
      <p:font typeface="Barlow Condensed Bold" charset="1" panose="00000806000000000000"/>
      <p:regular r:id="rId17"/>
    </p:embeddedFont>
    <p:embeddedFont>
      <p:font typeface="Barlow Condensed Italics" charset="1" panose="00000506000000000000"/>
      <p:regular r:id="rId18"/>
    </p:embeddedFont>
    <p:embeddedFont>
      <p:font typeface="Barlow Condensed Bold Italics" charset="1" panose="00000806000000000000"/>
      <p:regular r:id="rId19"/>
    </p:embeddedFont>
    <p:embeddedFont>
      <p:font typeface="Barlow Condensed Thin" charset="1" panose="00000306000000000000"/>
      <p:regular r:id="rId20"/>
    </p:embeddedFont>
    <p:embeddedFont>
      <p:font typeface="Barlow Condensed Thin Italics" charset="1" panose="00000306000000000000"/>
      <p:regular r:id="rId21"/>
    </p:embeddedFont>
    <p:embeddedFont>
      <p:font typeface="Barlow Condensed Medium" charset="1" panose="00000606000000000000"/>
      <p:regular r:id="rId22"/>
    </p:embeddedFont>
    <p:embeddedFont>
      <p:font typeface="Barlow Condensed Medium Italics" charset="1" panose="00000606000000000000"/>
      <p:regular r:id="rId23"/>
    </p:embeddedFont>
    <p:embeddedFont>
      <p:font typeface="Barlow Condensed Semi-Bold" charset="1" panose="00000706000000000000"/>
      <p:regular r:id="rId24"/>
    </p:embeddedFont>
    <p:embeddedFont>
      <p:font typeface="Barlow Condensed Semi-Bold Italics" charset="1" panose="00000706000000000000"/>
      <p:regular r:id="rId25"/>
    </p:embeddedFont>
    <p:embeddedFont>
      <p:font typeface="Barlow Condensed Heavy" charset="1" panose="00000A06000000000000"/>
      <p:regular r:id="rId26"/>
    </p:embeddedFont>
    <p:embeddedFont>
      <p:font typeface="Barlow Condensed Heavy Italics" charset="1" panose="00000A06000000000000"/>
      <p:regular r:id="rId27"/>
    </p:embeddedFont>
    <p:embeddedFont>
      <p:font typeface="Fira Sans" charset="1" panose="020B0503050000020004"/>
      <p:regular r:id="rId28"/>
    </p:embeddedFont>
    <p:embeddedFont>
      <p:font typeface="Fira Sans Bold" charset="1" panose="020B0803050000020004"/>
      <p:regular r:id="rId29"/>
    </p:embeddedFont>
    <p:embeddedFont>
      <p:font typeface="Fira Sans Italics" charset="1" panose="020B0503050000020004"/>
      <p:regular r:id="rId30"/>
    </p:embeddedFont>
    <p:embeddedFont>
      <p:font typeface="Fira Sans Bold Italics" charset="1" panose="020B0803050000020004"/>
      <p:regular r:id="rId31"/>
    </p:embeddedFont>
    <p:embeddedFont>
      <p:font typeface="Fira Sans Thin" charset="1" panose="020B0303050000020004"/>
      <p:regular r:id="rId32"/>
    </p:embeddedFont>
    <p:embeddedFont>
      <p:font typeface="Fira Sans Thin Italics" charset="1" panose="020B0303050000020004"/>
      <p:regular r:id="rId33"/>
    </p:embeddedFont>
    <p:embeddedFont>
      <p:font typeface="Fira Sans Extra-Light" charset="1" panose="020B0403050000020004"/>
      <p:regular r:id="rId34"/>
    </p:embeddedFont>
    <p:embeddedFont>
      <p:font typeface="Fira Sans Extra-Light Italics" charset="1" panose="020B0403050000020004"/>
      <p:regular r:id="rId35"/>
    </p:embeddedFont>
    <p:embeddedFont>
      <p:font typeface="Fira Sans Light" charset="1" panose="020B0403050000020004"/>
      <p:regular r:id="rId36"/>
    </p:embeddedFont>
    <p:embeddedFont>
      <p:font typeface="Fira Sans Light Italics" charset="1" panose="020B0403050000020004"/>
      <p:regular r:id="rId37"/>
    </p:embeddedFont>
    <p:embeddedFont>
      <p:font typeface="Fira Sans Medium" charset="1" panose="020B0603050000020004"/>
      <p:regular r:id="rId38"/>
    </p:embeddedFont>
    <p:embeddedFont>
      <p:font typeface="Fira Sans Medium Italics" charset="1" panose="020B0603050000020004"/>
      <p:regular r:id="rId39"/>
    </p:embeddedFont>
    <p:embeddedFont>
      <p:font typeface="Fira Sans Semi-Bold" charset="1" panose="020B0603050000020004"/>
      <p:regular r:id="rId40"/>
    </p:embeddedFont>
    <p:embeddedFont>
      <p:font typeface="Fira Sans Semi-Bold Italics" charset="1" panose="020B0703050000020004"/>
      <p:regular r:id="rId41"/>
    </p:embeddedFont>
    <p:embeddedFont>
      <p:font typeface="Fira Sans Ultra-Bold" charset="1" panose="020B0903050000020004"/>
      <p:regular r:id="rId42"/>
    </p:embeddedFont>
    <p:embeddedFont>
      <p:font typeface="Fira Sans Ultra-Bold Italics" charset="1" panose="020B0903050000020004"/>
      <p:regular r:id="rId43"/>
    </p:embeddedFont>
    <p:embeddedFont>
      <p:font typeface="Fira Sans Heavy" charset="1" panose="020B0A03050000020004"/>
      <p:regular r:id="rId44"/>
    </p:embeddedFont>
    <p:embeddedFont>
      <p:font typeface="Fira Sans Heavy Italics" charset="1" panose="020B0A03050000020004"/>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111" t="0" r="0" b="0"/>
          <a:stretch>
            <a:fillRect/>
          </a:stretch>
        </p:blipFill>
        <p:spPr>
          <a:xfrm flipH="false" flipV="false">
            <a:off x="0" y="0"/>
            <a:ext cx="18288000" cy="10287000"/>
          </a:xfrm>
          <a:prstGeom prst="rect">
            <a:avLst/>
          </a:prstGeom>
        </p:spPr>
      </p:pic>
      <p:sp>
        <p:nvSpPr>
          <p:cNvPr name="Freeform 3" id="3"/>
          <p:cNvSpPr/>
          <p:nvPr/>
        </p:nvSpPr>
        <p:spPr>
          <a:xfrm flipH="false" flipV="false" rot="0">
            <a:off x="4302409" y="3142729"/>
            <a:ext cx="9683182" cy="2776995"/>
          </a:xfrm>
          <a:custGeom>
            <a:avLst/>
            <a:gdLst/>
            <a:ahLst/>
            <a:cxnLst/>
            <a:rect r="r" b="b" t="t" l="l"/>
            <a:pathLst>
              <a:path h="2776995" w="9683182">
                <a:moveTo>
                  <a:pt x="0" y="0"/>
                </a:moveTo>
                <a:lnTo>
                  <a:pt x="9683182" y="0"/>
                </a:lnTo>
                <a:lnTo>
                  <a:pt x="9683182" y="2776994"/>
                </a:lnTo>
                <a:lnTo>
                  <a:pt x="0" y="2776994"/>
                </a:lnTo>
                <a:lnTo>
                  <a:pt x="0" y="0"/>
                </a:lnTo>
                <a:close/>
              </a:path>
            </a:pathLst>
          </a:custGeom>
          <a:blipFill>
            <a:blip r:embed="rId3"/>
            <a:stretch>
              <a:fillRect l="0" t="-131520" r="0" b="-117172"/>
            </a:stretch>
          </a:blipFill>
        </p:spPr>
      </p:sp>
      <p:grpSp>
        <p:nvGrpSpPr>
          <p:cNvPr name="Group 4" id="4"/>
          <p:cNvGrpSpPr/>
          <p:nvPr/>
        </p:nvGrpSpPr>
        <p:grpSpPr>
          <a:xfrm rot="0">
            <a:off x="7110073" y="8579566"/>
            <a:ext cx="4067854" cy="678734"/>
            <a:chOff x="0" y="0"/>
            <a:chExt cx="5423805" cy="904979"/>
          </a:xfrm>
        </p:grpSpPr>
        <p:sp>
          <p:nvSpPr>
            <p:cNvPr name="Freeform 5" id="5"/>
            <p:cNvSpPr/>
            <p:nvPr/>
          </p:nvSpPr>
          <p:spPr>
            <a:xfrm flipH="false" flipV="false" rot="0">
              <a:off x="0" y="0"/>
              <a:ext cx="2438558" cy="747923"/>
            </a:xfrm>
            <a:custGeom>
              <a:avLst/>
              <a:gdLst/>
              <a:ahLst/>
              <a:cxnLst/>
              <a:rect r="r" b="b" t="t" l="l"/>
              <a:pathLst>
                <a:path h="747923" w="2438558">
                  <a:moveTo>
                    <a:pt x="0" y="0"/>
                  </a:moveTo>
                  <a:lnTo>
                    <a:pt x="2438558" y="0"/>
                  </a:lnTo>
                  <a:lnTo>
                    <a:pt x="2438558" y="747923"/>
                  </a:lnTo>
                  <a:lnTo>
                    <a:pt x="0" y="747923"/>
                  </a:lnTo>
                  <a:lnTo>
                    <a:pt x="0" y="0"/>
                  </a:lnTo>
                  <a:close/>
                </a:path>
              </a:pathLst>
            </a:custGeom>
            <a:blipFill>
              <a:blip r:embed="rId4"/>
              <a:stretch>
                <a:fillRect l="-4543" t="0" r="-8178" b="0"/>
              </a:stretch>
            </a:blipFill>
          </p:spPr>
        </p:sp>
        <p:sp>
          <p:nvSpPr>
            <p:cNvPr name="AutoShape 6" id="6"/>
            <p:cNvSpPr/>
            <p:nvPr/>
          </p:nvSpPr>
          <p:spPr>
            <a:xfrm flipV="true">
              <a:off x="2527458" y="260688"/>
              <a:ext cx="0" cy="634958"/>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2552858" y="178806"/>
              <a:ext cx="2870947" cy="352212"/>
            </a:xfrm>
            <a:prstGeom prst="rect">
              <a:avLst/>
            </a:prstGeom>
          </p:spPr>
          <p:txBody>
            <a:bodyPr anchor="t" rtlCol="false" tIns="0" lIns="0" bIns="0" rIns="0">
              <a:spAutoFit/>
            </a:bodyPr>
            <a:lstStyle/>
            <a:p>
              <a:pPr algn="ctr">
                <a:lnSpc>
                  <a:spcPts val="2240"/>
                </a:lnSpc>
              </a:pPr>
              <a:r>
                <a:rPr lang="en-US" sz="1600" spc="36">
                  <a:solidFill>
                    <a:srgbClr val="FFFFFF"/>
                  </a:solidFill>
                  <a:latin typeface="Lato"/>
                </a:rPr>
                <a:t>Hackathon by Sayna</a:t>
              </a:r>
            </a:p>
          </p:txBody>
        </p:sp>
        <p:sp>
          <p:nvSpPr>
            <p:cNvPr name="TextBox 8" id="8"/>
            <p:cNvSpPr txBox="true"/>
            <p:nvPr/>
          </p:nvSpPr>
          <p:spPr>
            <a:xfrm rot="0">
              <a:off x="2552858" y="552767"/>
              <a:ext cx="1767850" cy="352212"/>
            </a:xfrm>
            <a:prstGeom prst="rect">
              <a:avLst/>
            </a:prstGeom>
          </p:spPr>
          <p:txBody>
            <a:bodyPr anchor="t" rtlCol="false" tIns="0" lIns="0" bIns="0" rIns="0">
              <a:spAutoFit/>
            </a:bodyPr>
            <a:lstStyle/>
            <a:p>
              <a:pPr algn="ctr">
                <a:lnSpc>
                  <a:spcPts val="2240"/>
                </a:lnSpc>
              </a:pPr>
              <a:r>
                <a:rPr lang="en-US" sz="1600" spc="36">
                  <a:solidFill>
                    <a:srgbClr val="FFFFFF"/>
                  </a:solidFill>
                  <a:latin typeface="Lato"/>
                </a:rPr>
                <a:t>D-clic 2023</a:t>
              </a:r>
            </a:p>
          </p:txBody>
        </p:sp>
      </p:grpSp>
      <p:sp>
        <p:nvSpPr>
          <p:cNvPr name="Freeform 9" id="9"/>
          <p:cNvSpPr/>
          <p:nvPr/>
        </p:nvSpPr>
        <p:spPr>
          <a:xfrm flipH="false" flipV="false" rot="0">
            <a:off x="132951" y="-475273"/>
            <a:ext cx="3127221" cy="1716063"/>
          </a:xfrm>
          <a:custGeom>
            <a:avLst/>
            <a:gdLst/>
            <a:ahLst/>
            <a:cxnLst/>
            <a:rect r="r" b="b" t="t" l="l"/>
            <a:pathLst>
              <a:path h="1716063" w="3127221">
                <a:moveTo>
                  <a:pt x="0" y="0"/>
                </a:moveTo>
                <a:lnTo>
                  <a:pt x="3127221" y="0"/>
                </a:lnTo>
                <a:lnTo>
                  <a:pt x="3127221" y="1716063"/>
                </a:lnTo>
                <a:lnTo>
                  <a:pt x="0" y="17160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994591" y="9108730"/>
            <a:ext cx="3127221" cy="1716063"/>
          </a:xfrm>
          <a:custGeom>
            <a:avLst/>
            <a:gdLst/>
            <a:ahLst/>
            <a:cxnLst/>
            <a:rect r="r" b="b" t="t" l="l"/>
            <a:pathLst>
              <a:path h="1716063" w="3127221">
                <a:moveTo>
                  <a:pt x="0" y="0"/>
                </a:moveTo>
                <a:lnTo>
                  <a:pt x="3127221" y="0"/>
                </a:lnTo>
                <a:lnTo>
                  <a:pt x="3127221" y="1716063"/>
                </a:lnTo>
                <a:lnTo>
                  <a:pt x="0" y="17160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416689" y="1174115"/>
            <a:ext cx="7454622" cy="490855"/>
          </a:xfrm>
          <a:prstGeom prst="rect">
            <a:avLst/>
          </a:prstGeom>
        </p:spPr>
        <p:txBody>
          <a:bodyPr anchor="t" rtlCol="false" tIns="0" lIns="0" bIns="0" rIns="0">
            <a:spAutoFit/>
          </a:bodyPr>
          <a:lstStyle/>
          <a:p>
            <a:pPr algn="ctr">
              <a:lnSpc>
                <a:spcPts val="3920"/>
              </a:lnSpc>
            </a:pPr>
            <a:r>
              <a:rPr lang="en-US" sz="2800" spc="2240">
                <a:solidFill>
                  <a:srgbClr val="FFFFFF"/>
                </a:solidFill>
                <a:latin typeface="Lato"/>
              </a:rPr>
              <a:t>PROJET</a:t>
            </a:r>
          </a:p>
        </p:txBody>
      </p:sp>
      <p:sp>
        <p:nvSpPr>
          <p:cNvPr name="Freeform 12" id="12"/>
          <p:cNvSpPr/>
          <p:nvPr/>
        </p:nvSpPr>
        <p:spPr>
          <a:xfrm flipH="false" flipV="false" rot="-5400000">
            <a:off x="-1122859" y="9814310"/>
            <a:ext cx="3127221" cy="1716063"/>
          </a:xfrm>
          <a:custGeom>
            <a:avLst/>
            <a:gdLst/>
            <a:ahLst/>
            <a:cxnLst/>
            <a:rect r="r" b="b" t="t" l="l"/>
            <a:pathLst>
              <a:path h="1716063" w="3127221">
                <a:moveTo>
                  <a:pt x="0" y="0"/>
                </a:moveTo>
                <a:lnTo>
                  <a:pt x="3127222" y="0"/>
                </a:lnTo>
                <a:lnTo>
                  <a:pt x="3127222" y="1716062"/>
                </a:lnTo>
                <a:lnTo>
                  <a:pt x="0" y="171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400000">
            <a:off x="16346378" y="-1180852"/>
            <a:ext cx="3127221" cy="1716063"/>
          </a:xfrm>
          <a:custGeom>
            <a:avLst/>
            <a:gdLst/>
            <a:ahLst/>
            <a:cxnLst/>
            <a:rect r="r" b="b" t="t" l="l"/>
            <a:pathLst>
              <a:path h="1716063" w="3127221">
                <a:moveTo>
                  <a:pt x="0" y="0"/>
                </a:moveTo>
                <a:lnTo>
                  <a:pt x="3127221" y="0"/>
                </a:lnTo>
                <a:lnTo>
                  <a:pt x="3127221" y="1716063"/>
                </a:lnTo>
                <a:lnTo>
                  <a:pt x="0" y="17160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043539" y="6330265"/>
            <a:ext cx="10200921" cy="824865"/>
          </a:xfrm>
          <a:prstGeom prst="rect">
            <a:avLst/>
          </a:prstGeom>
        </p:spPr>
        <p:txBody>
          <a:bodyPr anchor="t" rtlCol="false" tIns="0" lIns="0" bIns="0" rIns="0">
            <a:spAutoFit/>
          </a:bodyPr>
          <a:lstStyle/>
          <a:p>
            <a:pPr algn="ctr">
              <a:lnSpc>
                <a:spcPts val="3359"/>
              </a:lnSpc>
            </a:pPr>
            <a:r>
              <a:rPr lang="en-US" sz="2399" spc="242">
                <a:solidFill>
                  <a:srgbClr val="FFFFFF"/>
                </a:solidFill>
                <a:latin typeface="Lato"/>
              </a:rPr>
              <a:t>" Voyagez plus facilement à travers les festivités à Madagascar"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5055" y="8816161"/>
            <a:ext cx="7408945" cy="884278"/>
            <a:chOff x="0" y="0"/>
            <a:chExt cx="9878594" cy="1179038"/>
          </a:xfrm>
        </p:grpSpPr>
        <p:sp>
          <p:nvSpPr>
            <p:cNvPr name="TextBox 3" id="3"/>
            <p:cNvSpPr txBox="true"/>
            <p:nvPr/>
          </p:nvSpPr>
          <p:spPr>
            <a:xfrm rot="0">
              <a:off x="7007647" y="341235"/>
              <a:ext cx="2870947" cy="352212"/>
            </a:xfrm>
            <a:prstGeom prst="rect">
              <a:avLst/>
            </a:prstGeom>
          </p:spPr>
          <p:txBody>
            <a:bodyPr anchor="t" rtlCol="false" tIns="0" lIns="0" bIns="0" rIns="0">
              <a:spAutoFit/>
            </a:bodyPr>
            <a:lstStyle/>
            <a:p>
              <a:pPr algn="ctr">
                <a:lnSpc>
                  <a:spcPts val="2240"/>
                </a:lnSpc>
              </a:pPr>
              <a:r>
                <a:rPr lang="en-US" sz="1600" spc="36">
                  <a:solidFill>
                    <a:srgbClr val="022033"/>
                  </a:solidFill>
                  <a:latin typeface="Lato"/>
                </a:rPr>
                <a:t>Hackathon by Sayna</a:t>
              </a:r>
            </a:p>
          </p:txBody>
        </p:sp>
        <p:sp>
          <p:nvSpPr>
            <p:cNvPr name="Freeform 4" id="4"/>
            <p:cNvSpPr/>
            <p:nvPr/>
          </p:nvSpPr>
          <p:spPr>
            <a:xfrm flipH="false" flipV="false" rot="0">
              <a:off x="0" y="0"/>
              <a:ext cx="3471298" cy="1179038"/>
            </a:xfrm>
            <a:custGeom>
              <a:avLst/>
              <a:gdLst/>
              <a:ahLst/>
              <a:cxnLst/>
              <a:rect r="r" b="b" t="t" l="l"/>
              <a:pathLst>
                <a:path h="1179038" w="3471298">
                  <a:moveTo>
                    <a:pt x="0" y="0"/>
                  </a:moveTo>
                  <a:lnTo>
                    <a:pt x="3471298" y="0"/>
                  </a:lnTo>
                  <a:lnTo>
                    <a:pt x="3471298" y="1179038"/>
                  </a:lnTo>
                  <a:lnTo>
                    <a:pt x="0" y="1179038"/>
                  </a:lnTo>
                  <a:lnTo>
                    <a:pt x="0" y="0"/>
                  </a:lnTo>
                  <a:close/>
                </a:path>
              </a:pathLst>
            </a:custGeom>
            <a:blipFill>
              <a:blip r:embed="rId2"/>
              <a:stretch>
                <a:fillRect l="0" t="-96535" r="0" b="-97882"/>
              </a:stretch>
            </a:blipFill>
          </p:spPr>
        </p:sp>
        <p:sp>
          <p:nvSpPr>
            <p:cNvPr name="AutoShape 5" id="5"/>
            <p:cNvSpPr/>
            <p:nvPr/>
          </p:nvSpPr>
          <p:spPr>
            <a:xfrm flipV="true">
              <a:off x="6982247" y="423118"/>
              <a:ext cx="0" cy="634958"/>
            </a:xfrm>
            <a:prstGeom prst="line">
              <a:avLst/>
            </a:prstGeom>
            <a:ln cap="flat" w="50800">
              <a:solidFill>
                <a:srgbClr val="022033"/>
              </a:solidFill>
              <a:prstDash val="solid"/>
              <a:headEnd type="none" len="sm" w="sm"/>
              <a:tailEnd type="none" len="sm" w="sm"/>
            </a:ln>
          </p:spPr>
        </p:sp>
        <p:sp>
          <p:nvSpPr>
            <p:cNvPr name="Freeform 6" id="6"/>
            <p:cNvSpPr/>
            <p:nvPr/>
          </p:nvSpPr>
          <p:spPr>
            <a:xfrm flipH="false" flipV="false" rot="0">
              <a:off x="4425579" y="241693"/>
              <a:ext cx="2556668" cy="695652"/>
            </a:xfrm>
            <a:custGeom>
              <a:avLst/>
              <a:gdLst/>
              <a:ahLst/>
              <a:cxnLst/>
              <a:rect r="r" b="b" t="t" l="l"/>
              <a:pathLst>
                <a:path h="695652" w="2556668">
                  <a:moveTo>
                    <a:pt x="0" y="0"/>
                  </a:moveTo>
                  <a:lnTo>
                    <a:pt x="2556668" y="0"/>
                  </a:lnTo>
                  <a:lnTo>
                    <a:pt x="2556668" y="695652"/>
                  </a:lnTo>
                  <a:lnTo>
                    <a:pt x="0" y="695652"/>
                  </a:lnTo>
                  <a:lnTo>
                    <a:pt x="0" y="0"/>
                  </a:lnTo>
                  <a:close/>
                </a:path>
              </a:pathLst>
            </a:custGeom>
            <a:blipFill>
              <a:blip r:embed="rId3"/>
              <a:stretch>
                <a:fillRect l="0" t="0" r="0" b="0"/>
              </a:stretch>
            </a:blipFill>
          </p:spPr>
        </p:sp>
        <p:sp>
          <p:nvSpPr>
            <p:cNvPr name="TextBox 7" id="7"/>
            <p:cNvSpPr txBox="true"/>
            <p:nvPr/>
          </p:nvSpPr>
          <p:spPr>
            <a:xfrm rot="0">
              <a:off x="7007647" y="715196"/>
              <a:ext cx="1767850" cy="352212"/>
            </a:xfrm>
            <a:prstGeom prst="rect">
              <a:avLst/>
            </a:prstGeom>
          </p:spPr>
          <p:txBody>
            <a:bodyPr anchor="t" rtlCol="false" tIns="0" lIns="0" bIns="0" rIns="0">
              <a:spAutoFit/>
            </a:bodyPr>
            <a:lstStyle/>
            <a:p>
              <a:pPr algn="ctr">
                <a:lnSpc>
                  <a:spcPts val="2240"/>
                </a:lnSpc>
              </a:pPr>
              <a:r>
                <a:rPr lang="en-US" sz="1600" spc="36">
                  <a:solidFill>
                    <a:srgbClr val="022033"/>
                  </a:solidFill>
                  <a:latin typeface="Lato"/>
                </a:rPr>
                <a:t>D-clic 2023</a:t>
              </a:r>
            </a:p>
          </p:txBody>
        </p:sp>
      </p:grpSp>
      <p:sp>
        <p:nvSpPr>
          <p:cNvPr name="Freeform 8" id="8"/>
          <p:cNvSpPr/>
          <p:nvPr/>
        </p:nvSpPr>
        <p:spPr>
          <a:xfrm flipH="false" flipV="false" rot="0">
            <a:off x="11847236" y="2285913"/>
            <a:ext cx="4335117" cy="4961507"/>
          </a:xfrm>
          <a:custGeom>
            <a:avLst/>
            <a:gdLst/>
            <a:ahLst/>
            <a:cxnLst/>
            <a:rect r="r" b="b" t="t" l="l"/>
            <a:pathLst>
              <a:path h="4961507" w="4335117">
                <a:moveTo>
                  <a:pt x="0" y="0"/>
                </a:moveTo>
                <a:lnTo>
                  <a:pt x="4335116" y="0"/>
                </a:lnTo>
                <a:lnTo>
                  <a:pt x="4335116" y="4961507"/>
                </a:lnTo>
                <a:lnTo>
                  <a:pt x="0" y="4961507"/>
                </a:lnTo>
                <a:lnTo>
                  <a:pt x="0" y="0"/>
                </a:lnTo>
                <a:close/>
              </a:path>
            </a:pathLst>
          </a:custGeom>
          <a:blipFill>
            <a:blip r:embed="rId4"/>
            <a:stretch>
              <a:fillRect l="0" t="0" r="0" b="0"/>
            </a:stretch>
          </a:blipFill>
        </p:spPr>
      </p:sp>
      <p:sp>
        <p:nvSpPr>
          <p:cNvPr name="TextBox 9" id="9"/>
          <p:cNvSpPr txBox="true"/>
          <p:nvPr/>
        </p:nvSpPr>
        <p:spPr>
          <a:xfrm rot="0">
            <a:off x="1830366" y="1114425"/>
            <a:ext cx="6116544" cy="544830"/>
          </a:xfrm>
          <a:prstGeom prst="rect">
            <a:avLst/>
          </a:prstGeom>
        </p:spPr>
        <p:txBody>
          <a:bodyPr anchor="t" rtlCol="false" tIns="0" lIns="0" bIns="0" rIns="0">
            <a:spAutoFit/>
          </a:bodyPr>
          <a:lstStyle/>
          <a:p>
            <a:pPr>
              <a:lnSpc>
                <a:spcPts val="4199"/>
              </a:lnSpc>
            </a:pPr>
            <a:r>
              <a:rPr lang="en-US" sz="4199">
                <a:solidFill>
                  <a:srgbClr val="000000"/>
                </a:solidFill>
                <a:latin typeface="Open Sans Extra Bold"/>
              </a:rPr>
              <a:t>Problèmes &amp; Besoins</a:t>
            </a:r>
          </a:p>
        </p:txBody>
      </p:sp>
      <p:sp>
        <p:nvSpPr>
          <p:cNvPr name="TextBox 10" id="10"/>
          <p:cNvSpPr txBox="true"/>
          <p:nvPr/>
        </p:nvSpPr>
        <p:spPr>
          <a:xfrm rot="0">
            <a:off x="1286897" y="2721997"/>
            <a:ext cx="9027714" cy="4785855"/>
          </a:xfrm>
          <a:prstGeom prst="rect">
            <a:avLst/>
          </a:prstGeom>
        </p:spPr>
        <p:txBody>
          <a:bodyPr anchor="t" rtlCol="false" tIns="0" lIns="0" bIns="0" rIns="0">
            <a:spAutoFit/>
          </a:bodyPr>
          <a:lstStyle/>
          <a:p>
            <a:pPr marL="495874" indent="-247937" lvl="1">
              <a:lnSpc>
                <a:spcPts val="3215"/>
              </a:lnSpc>
              <a:buFont typeface="Arial"/>
              <a:buChar char="•"/>
            </a:pPr>
            <a:r>
              <a:rPr lang="en-US" sz="2296">
                <a:solidFill>
                  <a:srgbClr val="000000"/>
                </a:solidFill>
                <a:latin typeface="Lato"/>
              </a:rPr>
              <a:t>Recherche fastidieuse et dispersée d'informations de voyage.</a:t>
            </a:r>
          </a:p>
          <a:p>
            <a:pPr>
              <a:lnSpc>
                <a:spcPts val="3215"/>
              </a:lnSpc>
            </a:pPr>
          </a:p>
          <a:p>
            <a:pPr marL="495874" indent="-247937" lvl="1">
              <a:lnSpc>
                <a:spcPts val="3215"/>
              </a:lnSpc>
              <a:buFont typeface="Arial"/>
              <a:buChar char="•"/>
            </a:pPr>
            <a:r>
              <a:rPr lang="en-US" sz="2296">
                <a:solidFill>
                  <a:srgbClr val="000000"/>
                </a:solidFill>
                <a:latin typeface="Lato"/>
              </a:rPr>
              <a:t>Manque de temps pour planifier un voyage.</a:t>
            </a:r>
          </a:p>
          <a:p>
            <a:pPr>
              <a:lnSpc>
                <a:spcPts val="3215"/>
              </a:lnSpc>
            </a:pPr>
          </a:p>
          <a:p>
            <a:pPr marL="495874" indent="-247937" lvl="1">
              <a:lnSpc>
                <a:spcPts val="3215"/>
              </a:lnSpc>
              <a:buFont typeface="Arial"/>
              <a:buChar char="•"/>
            </a:pPr>
            <a:r>
              <a:rPr lang="en-US" sz="2296">
                <a:solidFill>
                  <a:srgbClr val="000000"/>
                </a:solidFill>
                <a:latin typeface="Lato"/>
              </a:rPr>
              <a:t>Difficulté à choisir quand partir en voyage et le budget nécessaire.</a:t>
            </a:r>
          </a:p>
          <a:p>
            <a:pPr>
              <a:lnSpc>
                <a:spcPts val="3215"/>
              </a:lnSpc>
            </a:pPr>
          </a:p>
          <a:p>
            <a:pPr marL="495874" indent="-247937" lvl="1">
              <a:lnSpc>
                <a:spcPts val="3215"/>
              </a:lnSpc>
              <a:buFont typeface="Arial"/>
              <a:buChar char="•"/>
            </a:pPr>
            <a:r>
              <a:rPr lang="en-US" sz="2296">
                <a:solidFill>
                  <a:srgbClr val="000000"/>
                </a:solidFill>
                <a:latin typeface="Lato"/>
              </a:rPr>
              <a:t>Manque d'informations sur les destinations et des conseils de sécurité et des informations sur les transports locaux.</a:t>
            </a:r>
          </a:p>
          <a:p>
            <a:pPr>
              <a:lnSpc>
                <a:spcPts val="3215"/>
              </a:lnSpc>
            </a:pPr>
          </a:p>
          <a:p>
            <a:pPr marL="495874" indent="-247937" lvl="1">
              <a:lnSpc>
                <a:spcPts val="3215"/>
              </a:lnSpc>
              <a:buFont typeface="Arial"/>
              <a:buChar char="•"/>
            </a:pPr>
            <a:r>
              <a:rPr lang="en-US" sz="2296">
                <a:solidFill>
                  <a:srgbClr val="000000"/>
                </a:solidFill>
                <a:latin typeface="Lato"/>
              </a:rPr>
              <a:t>Besoin de recommandations et d'avis fiables pour prendre des décisions éclairées sur les destinations, les hébergements et les activités.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47692" y="0"/>
            <a:ext cx="5340308" cy="10287000"/>
            <a:chOff x="0" y="0"/>
            <a:chExt cx="1406501" cy="2709333"/>
          </a:xfrm>
        </p:grpSpPr>
        <p:sp>
          <p:nvSpPr>
            <p:cNvPr name="Freeform 3" id="3"/>
            <p:cNvSpPr/>
            <p:nvPr/>
          </p:nvSpPr>
          <p:spPr>
            <a:xfrm flipH="false" flipV="false" rot="0">
              <a:off x="0" y="0"/>
              <a:ext cx="1406501" cy="2709333"/>
            </a:xfrm>
            <a:custGeom>
              <a:avLst/>
              <a:gdLst/>
              <a:ahLst/>
              <a:cxnLst/>
              <a:rect r="r" b="b" t="t" l="l"/>
              <a:pathLst>
                <a:path h="2709333" w="1406501">
                  <a:moveTo>
                    <a:pt x="0" y="0"/>
                  </a:moveTo>
                  <a:lnTo>
                    <a:pt x="1406501" y="0"/>
                  </a:lnTo>
                  <a:lnTo>
                    <a:pt x="1406501" y="2709333"/>
                  </a:lnTo>
                  <a:lnTo>
                    <a:pt x="0" y="2709333"/>
                  </a:lnTo>
                  <a:close/>
                </a:path>
              </a:pathLst>
            </a:custGeom>
            <a:solidFill>
              <a:srgbClr val="02203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080"/>
                </a:lnSpc>
              </a:pPr>
            </a:p>
          </p:txBody>
        </p:sp>
      </p:grpSp>
      <p:grpSp>
        <p:nvGrpSpPr>
          <p:cNvPr name="Group 5" id="5"/>
          <p:cNvGrpSpPr/>
          <p:nvPr/>
        </p:nvGrpSpPr>
        <p:grpSpPr>
          <a:xfrm rot="0">
            <a:off x="2493670" y="8949112"/>
            <a:ext cx="7408945" cy="884278"/>
            <a:chOff x="0" y="0"/>
            <a:chExt cx="9878594" cy="1179038"/>
          </a:xfrm>
        </p:grpSpPr>
        <p:sp>
          <p:nvSpPr>
            <p:cNvPr name="TextBox 6" id="6"/>
            <p:cNvSpPr txBox="true"/>
            <p:nvPr/>
          </p:nvSpPr>
          <p:spPr>
            <a:xfrm rot="0">
              <a:off x="7007647" y="341235"/>
              <a:ext cx="2870947" cy="352212"/>
            </a:xfrm>
            <a:prstGeom prst="rect">
              <a:avLst/>
            </a:prstGeom>
          </p:spPr>
          <p:txBody>
            <a:bodyPr anchor="t" rtlCol="false" tIns="0" lIns="0" bIns="0" rIns="0">
              <a:spAutoFit/>
            </a:bodyPr>
            <a:lstStyle/>
            <a:p>
              <a:pPr algn="ctr">
                <a:lnSpc>
                  <a:spcPts val="2240"/>
                </a:lnSpc>
              </a:pPr>
              <a:r>
                <a:rPr lang="en-US" sz="1600" spc="36">
                  <a:solidFill>
                    <a:srgbClr val="022033"/>
                  </a:solidFill>
                  <a:latin typeface="Lato"/>
                </a:rPr>
                <a:t>Hackathon by Sayna</a:t>
              </a:r>
            </a:p>
          </p:txBody>
        </p:sp>
        <p:sp>
          <p:nvSpPr>
            <p:cNvPr name="Freeform 7" id="7"/>
            <p:cNvSpPr/>
            <p:nvPr/>
          </p:nvSpPr>
          <p:spPr>
            <a:xfrm flipH="false" flipV="false" rot="0">
              <a:off x="0" y="0"/>
              <a:ext cx="3471298" cy="1179038"/>
            </a:xfrm>
            <a:custGeom>
              <a:avLst/>
              <a:gdLst/>
              <a:ahLst/>
              <a:cxnLst/>
              <a:rect r="r" b="b" t="t" l="l"/>
              <a:pathLst>
                <a:path h="1179038" w="3471298">
                  <a:moveTo>
                    <a:pt x="0" y="0"/>
                  </a:moveTo>
                  <a:lnTo>
                    <a:pt x="3471298" y="0"/>
                  </a:lnTo>
                  <a:lnTo>
                    <a:pt x="3471298" y="1179038"/>
                  </a:lnTo>
                  <a:lnTo>
                    <a:pt x="0" y="1179038"/>
                  </a:lnTo>
                  <a:lnTo>
                    <a:pt x="0" y="0"/>
                  </a:lnTo>
                  <a:close/>
                </a:path>
              </a:pathLst>
            </a:custGeom>
            <a:blipFill>
              <a:blip r:embed="rId2"/>
              <a:stretch>
                <a:fillRect l="0" t="-96535" r="0" b="-97882"/>
              </a:stretch>
            </a:blipFill>
          </p:spPr>
        </p:sp>
        <p:sp>
          <p:nvSpPr>
            <p:cNvPr name="AutoShape 8" id="8"/>
            <p:cNvSpPr/>
            <p:nvPr/>
          </p:nvSpPr>
          <p:spPr>
            <a:xfrm flipV="true">
              <a:off x="6982247" y="423118"/>
              <a:ext cx="0" cy="634958"/>
            </a:xfrm>
            <a:prstGeom prst="line">
              <a:avLst/>
            </a:prstGeom>
            <a:ln cap="flat" w="50800">
              <a:solidFill>
                <a:srgbClr val="022033"/>
              </a:solidFill>
              <a:prstDash val="solid"/>
              <a:headEnd type="none" len="sm" w="sm"/>
              <a:tailEnd type="none" len="sm" w="sm"/>
            </a:ln>
          </p:spPr>
        </p:sp>
        <p:sp>
          <p:nvSpPr>
            <p:cNvPr name="Freeform 9" id="9"/>
            <p:cNvSpPr/>
            <p:nvPr/>
          </p:nvSpPr>
          <p:spPr>
            <a:xfrm flipH="false" flipV="false" rot="0">
              <a:off x="4425579" y="241693"/>
              <a:ext cx="2556668" cy="695652"/>
            </a:xfrm>
            <a:custGeom>
              <a:avLst/>
              <a:gdLst/>
              <a:ahLst/>
              <a:cxnLst/>
              <a:rect r="r" b="b" t="t" l="l"/>
              <a:pathLst>
                <a:path h="695652" w="2556668">
                  <a:moveTo>
                    <a:pt x="0" y="0"/>
                  </a:moveTo>
                  <a:lnTo>
                    <a:pt x="2556668" y="0"/>
                  </a:lnTo>
                  <a:lnTo>
                    <a:pt x="2556668" y="695652"/>
                  </a:lnTo>
                  <a:lnTo>
                    <a:pt x="0" y="695652"/>
                  </a:lnTo>
                  <a:lnTo>
                    <a:pt x="0" y="0"/>
                  </a:lnTo>
                  <a:close/>
                </a:path>
              </a:pathLst>
            </a:custGeom>
            <a:blipFill>
              <a:blip r:embed="rId3"/>
              <a:stretch>
                <a:fillRect l="0" t="0" r="0" b="0"/>
              </a:stretch>
            </a:blipFill>
          </p:spPr>
        </p:sp>
        <p:sp>
          <p:nvSpPr>
            <p:cNvPr name="TextBox 10" id="10"/>
            <p:cNvSpPr txBox="true"/>
            <p:nvPr/>
          </p:nvSpPr>
          <p:spPr>
            <a:xfrm rot="0">
              <a:off x="7007647" y="715196"/>
              <a:ext cx="1767850" cy="352212"/>
            </a:xfrm>
            <a:prstGeom prst="rect">
              <a:avLst/>
            </a:prstGeom>
          </p:spPr>
          <p:txBody>
            <a:bodyPr anchor="t" rtlCol="false" tIns="0" lIns="0" bIns="0" rIns="0">
              <a:spAutoFit/>
            </a:bodyPr>
            <a:lstStyle/>
            <a:p>
              <a:pPr algn="ctr">
                <a:lnSpc>
                  <a:spcPts val="2240"/>
                </a:lnSpc>
              </a:pPr>
              <a:r>
                <a:rPr lang="en-US" sz="1600" spc="36">
                  <a:solidFill>
                    <a:srgbClr val="022033"/>
                  </a:solidFill>
                  <a:latin typeface="Lato"/>
                </a:rPr>
                <a:t>D-clic 2023</a:t>
              </a:r>
            </a:p>
          </p:txBody>
        </p:sp>
      </p:grpSp>
      <p:sp>
        <p:nvSpPr>
          <p:cNvPr name="Freeform 11" id="11"/>
          <p:cNvSpPr/>
          <p:nvPr/>
        </p:nvSpPr>
        <p:spPr>
          <a:xfrm flipH="false" flipV="false" rot="0">
            <a:off x="11548096" y="2441940"/>
            <a:ext cx="5426854" cy="4701012"/>
          </a:xfrm>
          <a:custGeom>
            <a:avLst/>
            <a:gdLst/>
            <a:ahLst/>
            <a:cxnLst/>
            <a:rect r="r" b="b" t="t" l="l"/>
            <a:pathLst>
              <a:path h="4701012" w="5426854">
                <a:moveTo>
                  <a:pt x="0" y="0"/>
                </a:moveTo>
                <a:lnTo>
                  <a:pt x="5426854" y="0"/>
                </a:lnTo>
                <a:lnTo>
                  <a:pt x="5426854" y="4701012"/>
                </a:lnTo>
                <a:lnTo>
                  <a:pt x="0" y="4701012"/>
                </a:lnTo>
                <a:lnTo>
                  <a:pt x="0" y="0"/>
                </a:lnTo>
                <a:close/>
              </a:path>
            </a:pathLst>
          </a:custGeom>
          <a:blipFill>
            <a:blip r:embed="rId4"/>
            <a:stretch>
              <a:fillRect l="0" t="0" r="0" b="0"/>
            </a:stretch>
          </a:blipFill>
        </p:spPr>
      </p:sp>
      <p:sp>
        <p:nvSpPr>
          <p:cNvPr name="TextBox 12" id="12"/>
          <p:cNvSpPr txBox="true"/>
          <p:nvPr/>
        </p:nvSpPr>
        <p:spPr>
          <a:xfrm rot="0">
            <a:off x="1980609" y="465799"/>
            <a:ext cx="5949682" cy="712470"/>
          </a:xfrm>
          <a:prstGeom prst="rect">
            <a:avLst/>
          </a:prstGeom>
        </p:spPr>
        <p:txBody>
          <a:bodyPr anchor="t" rtlCol="false" tIns="0" lIns="0" bIns="0" rIns="0">
            <a:spAutoFit/>
          </a:bodyPr>
          <a:lstStyle/>
          <a:p>
            <a:pPr>
              <a:lnSpc>
                <a:spcPts val="5879"/>
              </a:lnSpc>
            </a:pPr>
            <a:r>
              <a:rPr lang="en-US" sz="4199">
                <a:solidFill>
                  <a:srgbClr val="000000"/>
                </a:solidFill>
                <a:latin typeface="Open Sans Extra Bold"/>
              </a:rPr>
              <a:t>Solutions proposées</a:t>
            </a:r>
          </a:p>
        </p:txBody>
      </p:sp>
      <p:sp>
        <p:nvSpPr>
          <p:cNvPr name="TextBox 13" id="13"/>
          <p:cNvSpPr txBox="true"/>
          <p:nvPr/>
        </p:nvSpPr>
        <p:spPr>
          <a:xfrm rot="0">
            <a:off x="850449" y="1395406"/>
            <a:ext cx="10152414" cy="7448563"/>
          </a:xfrm>
          <a:prstGeom prst="rect">
            <a:avLst/>
          </a:prstGeom>
        </p:spPr>
        <p:txBody>
          <a:bodyPr anchor="t" rtlCol="false" tIns="0" lIns="0" bIns="0" rIns="0">
            <a:spAutoFit/>
          </a:bodyPr>
          <a:lstStyle/>
          <a:p>
            <a:pPr algn="just" marL="402536" indent="-201268" lvl="1">
              <a:lnSpc>
                <a:spcPts val="2610"/>
              </a:lnSpc>
              <a:buFont typeface="Arial"/>
              <a:buChar char="•"/>
            </a:pPr>
            <a:r>
              <a:rPr lang="en-US" sz="1864">
                <a:solidFill>
                  <a:srgbClr val="000000"/>
                </a:solidFill>
                <a:latin typeface="Lato"/>
              </a:rPr>
              <a:t>Festiv’ALL regroupe toutes les informations nécessaires, telles que les festivités à </a:t>
            </a:r>
            <a:r>
              <a:rPr lang="en-US" sz="1864">
                <a:solidFill>
                  <a:srgbClr val="000000"/>
                </a:solidFill>
                <a:latin typeface="Lato"/>
              </a:rPr>
              <a:t>Madagascar, offres disponibles pendant les voyages, les activités supplémentaires. Les voyageurs peuvent accéder à toutes ces informations au même endroit, ce qui simplifie</a:t>
            </a:r>
          </a:p>
          <a:p>
            <a:pPr algn="just">
              <a:lnSpc>
                <a:spcPts val="2610"/>
              </a:lnSpc>
            </a:pPr>
            <a:r>
              <a:rPr lang="en-US" sz="1864">
                <a:solidFill>
                  <a:srgbClr val="000000"/>
                </a:solidFill>
                <a:latin typeface="Lato"/>
              </a:rPr>
              <a:t>       </a:t>
            </a:r>
            <a:r>
              <a:rPr lang="en-US" sz="1864">
                <a:solidFill>
                  <a:srgbClr val="000000"/>
                </a:solidFill>
                <a:latin typeface="Lato"/>
              </a:rPr>
              <a:t>leur recherche et leur permet de gagner du temps.</a:t>
            </a:r>
          </a:p>
          <a:p>
            <a:pPr algn="just">
              <a:lnSpc>
                <a:spcPts val="2610"/>
              </a:lnSpc>
            </a:pPr>
          </a:p>
          <a:p>
            <a:pPr algn="just" marL="402536" indent="-201268" lvl="1">
              <a:lnSpc>
                <a:spcPts val="2610"/>
              </a:lnSpc>
              <a:buFont typeface="Arial"/>
              <a:buChar char="•"/>
            </a:pPr>
            <a:r>
              <a:rPr lang="en-US" sz="1864">
                <a:solidFill>
                  <a:srgbClr val="000000"/>
                </a:solidFill>
                <a:latin typeface="Lato"/>
              </a:rPr>
              <a:t>Le site web propose un moteur de recherche avancé permettant aux voyageurs de trouver rapidement des packs correspondant à leurs critères. Ils peuvent filtrer les résultats en fonction de leur budget, de leurs dates de voyage, des types d'hébergement, etc. Cela facilite la recherche et permet de trouver des options</a:t>
            </a:r>
          </a:p>
          <a:p>
            <a:pPr algn="just">
              <a:lnSpc>
                <a:spcPts val="2610"/>
              </a:lnSpc>
            </a:pPr>
            <a:r>
              <a:rPr lang="en-US" sz="1864">
                <a:solidFill>
                  <a:srgbClr val="000000"/>
                </a:solidFill>
                <a:latin typeface="Lato"/>
              </a:rPr>
              <a:t>       </a:t>
            </a:r>
            <a:r>
              <a:rPr lang="en-US" sz="1864">
                <a:solidFill>
                  <a:srgbClr val="000000"/>
                </a:solidFill>
                <a:latin typeface="Lato"/>
              </a:rPr>
              <a:t>personnalisées.</a:t>
            </a:r>
          </a:p>
          <a:p>
            <a:pPr algn="just">
              <a:lnSpc>
                <a:spcPts val="2610"/>
              </a:lnSpc>
            </a:pPr>
          </a:p>
          <a:p>
            <a:pPr algn="just" marL="402536" indent="-201268" lvl="1">
              <a:lnSpc>
                <a:spcPts val="2610"/>
              </a:lnSpc>
              <a:buFont typeface="Arial"/>
              <a:buChar char="•"/>
            </a:pPr>
            <a:r>
              <a:rPr lang="en-US" sz="1864">
                <a:solidFill>
                  <a:srgbClr val="000000"/>
                </a:solidFill>
                <a:latin typeface="Lato"/>
              </a:rPr>
              <a:t>Festiv’ALL propose des offres préétablies élaborées avec soin par des experts en voyages. Ces offres vous permettent de choisir les destinations les plus populaires et offrent un pack proportionnel à budget. Les voyageurs peuvent choisir parmi ces offres ou ces packs pour simplifier leur planification et s'assurer de ne pas manquer les attractions incontournables.</a:t>
            </a:r>
          </a:p>
          <a:p>
            <a:pPr algn="just">
              <a:lnSpc>
                <a:spcPts val="2610"/>
              </a:lnSpc>
            </a:pPr>
          </a:p>
          <a:p>
            <a:pPr algn="just" marL="402536" indent="-201268" lvl="1">
              <a:lnSpc>
                <a:spcPts val="2610"/>
              </a:lnSpc>
              <a:buFont typeface="Arial"/>
              <a:buChar char="•"/>
            </a:pPr>
            <a:r>
              <a:rPr lang="en-US" sz="1864">
                <a:solidFill>
                  <a:srgbClr val="000000"/>
                </a:solidFill>
                <a:latin typeface="Lato"/>
              </a:rPr>
              <a:t>Les voyageurs ont la possibilité de prolonger leur séjour en fonction de leurs préférences au même tarif. Ils peuvent ajouter des activités s’ils sont abonnés, prolongé ou raccourcir la durée du séjour dans une destination, etc.</a:t>
            </a:r>
          </a:p>
          <a:p>
            <a:pPr algn="just">
              <a:lnSpc>
                <a:spcPts val="2610"/>
              </a:lnSpc>
            </a:pPr>
          </a:p>
          <a:p>
            <a:pPr algn="just" marL="402536" indent="-201268" lvl="1">
              <a:lnSpc>
                <a:spcPts val="2610"/>
              </a:lnSpc>
              <a:buFont typeface="Arial"/>
              <a:buChar char="•"/>
            </a:pPr>
            <a:r>
              <a:rPr lang="en-US" sz="1864">
                <a:solidFill>
                  <a:srgbClr val="000000"/>
                </a:solidFill>
                <a:latin typeface="Lato"/>
              </a:rPr>
              <a:t>Sur Festiv’ALL, on peut consulter les festivités à Madagascar pour prendre des décisions éclairées sur les dates du voyage. Cela leur permet de bénéficier de l'expérience d'autres voyageurs et de choisir les meilleures options.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62518" y="1448480"/>
            <a:ext cx="10016916" cy="1163100"/>
          </a:xfrm>
          <a:prstGeom prst="rect">
            <a:avLst/>
          </a:prstGeom>
        </p:spPr>
        <p:txBody>
          <a:bodyPr anchor="t" rtlCol="false" tIns="0" lIns="0" bIns="0" rIns="0">
            <a:spAutoFit/>
          </a:bodyPr>
          <a:lstStyle/>
          <a:p>
            <a:pPr algn="ctr">
              <a:lnSpc>
                <a:spcPts val="9538"/>
              </a:lnSpc>
            </a:pPr>
            <a:r>
              <a:rPr lang="en-US" sz="6813">
                <a:solidFill>
                  <a:srgbClr val="23295D"/>
                </a:solidFill>
                <a:latin typeface="Barlow Condensed Heavy"/>
              </a:rPr>
              <a:t>Business Model Canvas</a:t>
            </a:r>
          </a:p>
        </p:txBody>
      </p:sp>
      <p:sp>
        <p:nvSpPr>
          <p:cNvPr name="AutoShape 3" id="3"/>
          <p:cNvSpPr/>
          <p:nvPr/>
        </p:nvSpPr>
        <p:spPr>
          <a:xfrm>
            <a:off x="5420443" y="2742592"/>
            <a:ext cx="7701065" cy="0"/>
          </a:xfrm>
          <a:prstGeom prst="line">
            <a:avLst/>
          </a:prstGeom>
          <a:ln cap="flat" w="47625">
            <a:solidFill>
              <a:srgbClr val="489DD7"/>
            </a:solidFill>
            <a:prstDash val="solid"/>
            <a:headEnd type="none" len="sm" w="sm"/>
            <a:tailEnd type="none" len="sm" w="sm"/>
          </a:ln>
        </p:spPr>
      </p:sp>
      <p:sp>
        <p:nvSpPr>
          <p:cNvPr name="TextBox 4" id="4"/>
          <p:cNvSpPr txBox="true"/>
          <p:nvPr/>
        </p:nvSpPr>
        <p:spPr>
          <a:xfrm rot="0">
            <a:off x="7756562" y="363912"/>
            <a:ext cx="3028828" cy="328579"/>
          </a:xfrm>
          <a:prstGeom prst="rect">
            <a:avLst/>
          </a:prstGeom>
        </p:spPr>
        <p:txBody>
          <a:bodyPr anchor="t" rtlCol="false" tIns="0" lIns="0" bIns="0" rIns="0">
            <a:spAutoFit/>
          </a:bodyPr>
          <a:lstStyle/>
          <a:p>
            <a:pPr algn="ctr">
              <a:lnSpc>
                <a:spcPts val="2711"/>
              </a:lnSpc>
            </a:pPr>
            <a:r>
              <a:rPr lang="en-US" sz="1936">
                <a:solidFill>
                  <a:srgbClr val="23295D"/>
                </a:solidFill>
                <a:latin typeface="Fira Sans Semi-Bold"/>
              </a:rPr>
              <a:t>Fauget Technology</a:t>
            </a:r>
          </a:p>
        </p:txBody>
      </p:sp>
      <p:sp>
        <p:nvSpPr>
          <p:cNvPr name="Freeform 5" id="5"/>
          <p:cNvSpPr/>
          <p:nvPr/>
        </p:nvSpPr>
        <p:spPr>
          <a:xfrm flipH="false" flipV="false" rot="0">
            <a:off x="5935411" y="8816161"/>
            <a:ext cx="2603473" cy="884278"/>
          </a:xfrm>
          <a:custGeom>
            <a:avLst/>
            <a:gdLst/>
            <a:ahLst/>
            <a:cxnLst/>
            <a:rect r="r" b="b" t="t" l="l"/>
            <a:pathLst>
              <a:path h="884278" w="2603473">
                <a:moveTo>
                  <a:pt x="0" y="0"/>
                </a:moveTo>
                <a:lnTo>
                  <a:pt x="2603473" y="0"/>
                </a:lnTo>
                <a:lnTo>
                  <a:pt x="2603473" y="884278"/>
                </a:lnTo>
                <a:lnTo>
                  <a:pt x="0" y="884278"/>
                </a:lnTo>
                <a:lnTo>
                  <a:pt x="0" y="0"/>
                </a:lnTo>
                <a:close/>
              </a:path>
            </a:pathLst>
          </a:custGeom>
          <a:blipFill>
            <a:blip r:embed="rId2"/>
            <a:stretch>
              <a:fillRect l="0" t="-96535" r="0" b="-97882"/>
            </a:stretch>
          </a:blipFill>
        </p:spPr>
      </p:sp>
      <p:sp>
        <p:nvSpPr>
          <p:cNvPr name="AutoShape 6" id="6"/>
          <p:cNvSpPr/>
          <p:nvPr/>
        </p:nvSpPr>
        <p:spPr>
          <a:xfrm flipV="true">
            <a:off x="11172096" y="9133499"/>
            <a:ext cx="0" cy="476218"/>
          </a:xfrm>
          <a:prstGeom prst="line">
            <a:avLst/>
          </a:prstGeom>
          <a:ln cap="flat" w="38100">
            <a:solidFill>
              <a:srgbClr val="022033"/>
            </a:solidFill>
            <a:prstDash val="solid"/>
            <a:headEnd type="none" len="sm" w="sm"/>
            <a:tailEnd type="none" len="sm" w="sm"/>
          </a:ln>
        </p:spPr>
      </p:sp>
      <p:sp>
        <p:nvSpPr>
          <p:cNvPr name="Freeform 7" id="7"/>
          <p:cNvSpPr/>
          <p:nvPr/>
        </p:nvSpPr>
        <p:spPr>
          <a:xfrm flipH="false" flipV="false" rot="0">
            <a:off x="9254595" y="8997431"/>
            <a:ext cx="1917501" cy="521739"/>
          </a:xfrm>
          <a:custGeom>
            <a:avLst/>
            <a:gdLst/>
            <a:ahLst/>
            <a:cxnLst/>
            <a:rect r="r" b="b" t="t" l="l"/>
            <a:pathLst>
              <a:path h="521739" w="1917501">
                <a:moveTo>
                  <a:pt x="0" y="0"/>
                </a:moveTo>
                <a:lnTo>
                  <a:pt x="1917501" y="0"/>
                </a:lnTo>
                <a:lnTo>
                  <a:pt x="1917501" y="521738"/>
                </a:lnTo>
                <a:lnTo>
                  <a:pt x="0" y="521738"/>
                </a:lnTo>
                <a:lnTo>
                  <a:pt x="0" y="0"/>
                </a:lnTo>
                <a:close/>
              </a:path>
            </a:pathLst>
          </a:custGeom>
          <a:blipFill>
            <a:blip r:embed="rId3"/>
            <a:stretch>
              <a:fillRect l="0" t="0" r="0" b="0"/>
            </a:stretch>
          </a:blipFill>
        </p:spPr>
      </p:sp>
      <p:sp>
        <p:nvSpPr>
          <p:cNvPr name="TextBox 8" id="8"/>
          <p:cNvSpPr txBox="true"/>
          <p:nvPr/>
        </p:nvSpPr>
        <p:spPr>
          <a:xfrm rot="0">
            <a:off x="11191146" y="9062562"/>
            <a:ext cx="2153210" cy="273684"/>
          </a:xfrm>
          <a:prstGeom prst="rect">
            <a:avLst/>
          </a:prstGeom>
        </p:spPr>
        <p:txBody>
          <a:bodyPr anchor="t" rtlCol="false" tIns="0" lIns="0" bIns="0" rIns="0">
            <a:spAutoFit/>
          </a:bodyPr>
          <a:lstStyle/>
          <a:p>
            <a:pPr algn="ctr">
              <a:lnSpc>
                <a:spcPts val="2240"/>
              </a:lnSpc>
            </a:pPr>
            <a:r>
              <a:rPr lang="en-US" sz="1600" spc="36">
                <a:solidFill>
                  <a:srgbClr val="022033"/>
                </a:solidFill>
                <a:latin typeface="Lato"/>
              </a:rPr>
              <a:t>Hackathon by Sayna</a:t>
            </a:r>
          </a:p>
        </p:txBody>
      </p:sp>
      <p:sp>
        <p:nvSpPr>
          <p:cNvPr name="TextBox 9" id="9"/>
          <p:cNvSpPr txBox="true"/>
          <p:nvPr/>
        </p:nvSpPr>
        <p:spPr>
          <a:xfrm rot="0">
            <a:off x="11191146" y="9343033"/>
            <a:ext cx="1325888" cy="273684"/>
          </a:xfrm>
          <a:prstGeom prst="rect">
            <a:avLst/>
          </a:prstGeom>
        </p:spPr>
        <p:txBody>
          <a:bodyPr anchor="t" rtlCol="false" tIns="0" lIns="0" bIns="0" rIns="0">
            <a:spAutoFit/>
          </a:bodyPr>
          <a:lstStyle/>
          <a:p>
            <a:pPr algn="ctr">
              <a:lnSpc>
                <a:spcPts val="2240"/>
              </a:lnSpc>
            </a:pPr>
            <a:r>
              <a:rPr lang="en-US" sz="1600" spc="36">
                <a:solidFill>
                  <a:srgbClr val="022033"/>
                </a:solidFill>
                <a:latin typeface="Lato"/>
              </a:rPr>
              <a:t>D-clic 2023</a:t>
            </a:r>
          </a:p>
        </p:txBody>
      </p:sp>
      <p:grpSp>
        <p:nvGrpSpPr>
          <p:cNvPr name="Group 10" id="10"/>
          <p:cNvGrpSpPr/>
          <p:nvPr/>
        </p:nvGrpSpPr>
        <p:grpSpPr>
          <a:xfrm rot="0">
            <a:off x="1271120" y="3170808"/>
            <a:ext cx="15966950" cy="5086125"/>
            <a:chOff x="0" y="0"/>
            <a:chExt cx="21289266" cy="6781500"/>
          </a:xfrm>
        </p:grpSpPr>
        <p:grpSp>
          <p:nvGrpSpPr>
            <p:cNvPr name="Group 11" id="11"/>
            <p:cNvGrpSpPr/>
            <p:nvPr/>
          </p:nvGrpSpPr>
          <p:grpSpPr>
            <a:xfrm rot="0">
              <a:off x="0" y="0"/>
              <a:ext cx="3909253" cy="6781500"/>
              <a:chOff x="0" y="0"/>
              <a:chExt cx="1103278" cy="1913890"/>
            </a:xfrm>
          </p:grpSpPr>
          <p:sp>
            <p:nvSpPr>
              <p:cNvPr name="Freeform 12" id="12"/>
              <p:cNvSpPr/>
              <p:nvPr/>
            </p:nvSpPr>
            <p:spPr>
              <a:xfrm flipH="false" flipV="false" rot="0">
                <a:off x="0" y="0"/>
                <a:ext cx="1103278" cy="1913890"/>
              </a:xfrm>
              <a:custGeom>
                <a:avLst/>
                <a:gdLst/>
                <a:ahLst/>
                <a:cxnLst/>
                <a:rect r="r" b="b" t="t" l="l"/>
                <a:pathLst>
                  <a:path h="1913890" w="1103278">
                    <a:moveTo>
                      <a:pt x="0" y="0"/>
                    </a:moveTo>
                    <a:lnTo>
                      <a:pt x="1103278" y="0"/>
                    </a:lnTo>
                    <a:lnTo>
                      <a:pt x="1103278" y="1913890"/>
                    </a:lnTo>
                    <a:lnTo>
                      <a:pt x="0" y="1913890"/>
                    </a:lnTo>
                    <a:close/>
                  </a:path>
                </a:pathLst>
              </a:custGeom>
              <a:solidFill>
                <a:srgbClr val="23295D"/>
              </a:solidFill>
            </p:spPr>
          </p:sp>
        </p:grpSp>
        <p:grpSp>
          <p:nvGrpSpPr>
            <p:cNvPr name="Group 13" id="13"/>
            <p:cNvGrpSpPr/>
            <p:nvPr/>
          </p:nvGrpSpPr>
          <p:grpSpPr>
            <a:xfrm rot="0">
              <a:off x="4345003" y="0"/>
              <a:ext cx="3909253" cy="3179487"/>
              <a:chOff x="0" y="0"/>
              <a:chExt cx="1103278" cy="897322"/>
            </a:xfrm>
          </p:grpSpPr>
          <p:sp>
            <p:nvSpPr>
              <p:cNvPr name="Freeform 14" id="14"/>
              <p:cNvSpPr/>
              <p:nvPr/>
            </p:nvSpPr>
            <p:spPr>
              <a:xfrm flipH="false" flipV="false" rot="0">
                <a:off x="0" y="0"/>
                <a:ext cx="1103278" cy="897322"/>
              </a:xfrm>
              <a:custGeom>
                <a:avLst/>
                <a:gdLst/>
                <a:ahLst/>
                <a:cxnLst/>
                <a:rect r="r" b="b" t="t" l="l"/>
                <a:pathLst>
                  <a:path h="897322" w="1103278">
                    <a:moveTo>
                      <a:pt x="0" y="0"/>
                    </a:moveTo>
                    <a:lnTo>
                      <a:pt x="1103278" y="0"/>
                    </a:lnTo>
                    <a:lnTo>
                      <a:pt x="1103278" y="897322"/>
                    </a:lnTo>
                    <a:lnTo>
                      <a:pt x="0" y="897322"/>
                    </a:lnTo>
                    <a:close/>
                  </a:path>
                </a:pathLst>
              </a:custGeom>
              <a:solidFill>
                <a:srgbClr val="489DD7"/>
              </a:solidFill>
            </p:spPr>
          </p:sp>
        </p:grpSp>
        <p:sp>
          <p:nvSpPr>
            <p:cNvPr name="TextBox 15" id="15"/>
            <p:cNvSpPr txBox="true"/>
            <p:nvPr/>
          </p:nvSpPr>
          <p:spPr>
            <a:xfrm rot="0">
              <a:off x="403837" y="368526"/>
              <a:ext cx="2214789" cy="657398"/>
            </a:xfrm>
            <a:prstGeom prst="rect">
              <a:avLst/>
            </a:prstGeom>
          </p:spPr>
          <p:txBody>
            <a:bodyPr anchor="t" rtlCol="false" tIns="0" lIns="0" bIns="0" rIns="0">
              <a:spAutoFit/>
            </a:bodyPr>
            <a:lstStyle/>
            <a:p>
              <a:pPr>
                <a:lnSpc>
                  <a:spcPts val="2082"/>
                </a:lnSpc>
              </a:pPr>
              <a:r>
                <a:rPr lang="en-US" sz="1487">
                  <a:solidFill>
                    <a:srgbClr val="FFFFFF"/>
                  </a:solidFill>
                  <a:latin typeface="Barlow Condensed Heavy"/>
                </a:rPr>
                <a:t>PARTENAIRES CLÉS</a:t>
              </a:r>
            </a:p>
            <a:p>
              <a:pPr>
                <a:lnSpc>
                  <a:spcPts val="2082"/>
                </a:lnSpc>
              </a:pPr>
            </a:p>
          </p:txBody>
        </p:sp>
        <p:sp>
          <p:nvSpPr>
            <p:cNvPr name="TextBox 16" id="16"/>
            <p:cNvSpPr txBox="true"/>
            <p:nvPr/>
          </p:nvSpPr>
          <p:spPr>
            <a:xfrm rot="0">
              <a:off x="4802398" y="368526"/>
              <a:ext cx="2627062" cy="322555"/>
            </a:xfrm>
            <a:prstGeom prst="rect">
              <a:avLst/>
            </a:prstGeom>
          </p:spPr>
          <p:txBody>
            <a:bodyPr anchor="t" rtlCol="false" tIns="0" lIns="0" bIns="0" rIns="0">
              <a:spAutoFit/>
            </a:bodyPr>
            <a:lstStyle/>
            <a:p>
              <a:pPr>
                <a:lnSpc>
                  <a:spcPts val="2082"/>
                </a:lnSpc>
              </a:pPr>
              <a:r>
                <a:rPr lang="en-US" sz="1487">
                  <a:solidFill>
                    <a:srgbClr val="FFFFFF"/>
                  </a:solidFill>
                  <a:latin typeface="Barlow Condensed Heavy"/>
                </a:rPr>
                <a:t>CLIENTS CIBLES</a:t>
              </a:r>
            </a:p>
          </p:txBody>
        </p:sp>
        <p:sp>
          <p:nvSpPr>
            <p:cNvPr name="TextBox 17" id="17"/>
            <p:cNvSpPr txBox="true"/>
            <p:nvPr/>
          </p:nvSpPr>
          <p:spPr>
            <a:xfrm rot="0">
              <a:off x="9331102" y="354919"/>
              <a:ext cx="2627062" cy="322555"/>
            </a:xfrm>
            <a:prstGeom prst="rect">
              <a:avLst/>
            </a:prstGeom>
          </p:spPr>
          <p:txBody>
            <a:bodyPr anchor="t" rtlCol="false" tIns="0" lIns="0" bIns="0" rIns="0">
              <a:spAutoFit/>
            </a:bodyPr>
            <a:lstStyle/>
            <a:p>
              <a:pPr>
                <a:lnSpc>
                  <a:spcPts val="2082"/>
                </a:lnSpc>
              </a:pPr>
              <a:r>
                <a:rPr lang="en-US" sz="1487">
                  <a:solidFill>
                    <a:srgbClr val="FFFFFF"/>
                  </a:solidFill>
                  <a:latin typeface="Barlow Condensed Heavy"/>
                </a:rPr>
                <a:t>KEY ACTIVITIES</a:t>
              </a:r>
            </a:p>
          </p:txBody>
        </p:sp>
        <p:sp>
          <p:nvSpPr>
            <p:cNvPr name="TextBox 18" id="18"/>
            <p:cNvSpPr txBox="true"/>
            <p:nvPr/>
          </p:nvSpPr>
          <p:spPr>
            <a:xfrm rot="0">
              <a:off x="4676713" y="3947576"/>
              <a:ext cx="2096907" cy="322715"/>
            </a:xfrm>
            <a:prstGeom prst="rect">
              <a:avLst/>
            </a:prstGeom>
          </p:spPr>
          <p:txBody>
            <a:bodyPr anchor="t" rtlCol="false" tIns="0" lIns="0" bIns="0" rIns="0">
              <a:spAutoFit/>
            </a:bodyPr>
            <a:lstStyle/>
            <a:p>
              <a:pPr>
                <a:lnSpc>
                  <a:spcPts val="2076"/>
                </a:lnSpc>
              </a:pPr>
              <a:r>
                <a:rPr lang="en-US" sz="1483">
                  <a:solidFill>
                    <a:srgbClr val="FFFFFF"/>
                  </a:solidFill>
                  <a:latin typeface="Barlow Condensed Heavy"/>
                </a:rPr>
                <a:t>KEY RESOURCES</a:t>
              </a:r>
            </a:p>
          </p:txBody>
        </p:sp>
        <p:sp>
          <p:nvSpPr>
            <p:cNvPr name="TextBox 19" id="19"/>
            <p:cNvSpPr txBox="true"/>
            <p:nvPr/>
          </p:nvSpPr>
          <p:spPr>
            <a:xfrm rot="0">
              <a:off x="307899" y="1156782"/>
              <a:ext cx="3432689" cy="1712949"/>
            </a:xfrm>
            <a:prstGeom prst="rect">
              <a:avLst/>
            </a:prstGeom>
          </p:spPr>
          <p:txBody>
            <a:bodyPr anchor="t" rtlCol="false" tIns="0" lIns="0" bIns="0" rIns="0">
              <a:spAutoFit/>
            </a:bodyPr>
            <a:lstStyle/>
            <a:p>
              <a:pPr marL="275330" indent="-137665" lvl="1">
                <a:lnSpc>
                  <a:spcPts val="1785"/>
                </a:lnSpc>
                <a:buFont typeface="Arial"/>
                <a:buChar char="•"/>
              </a:pPr>
              <a:r>
                <a:rPr lang="en-US" sz="1275">
                  <a:solidFill>
                    <a:srgbClr val="FFFFFF"/>
                  </a:solidFill>
                  <a:latin typeface="Fira Sans Medium"/>
                </a:rPr>
                <a:t>Hôtel et chambres d’Hôtes, Restaurant, …</a:t>
              </a:r>
            </a:p>
            <a:p>
              <a:pPr marL="275330" indent="-137665" lvl="1">
                <a:lnSpc>
                  <a:spcPts val="1785"/>
                </a:lnSpc>
                <a:buFont typeface="Arial"/>
                <a:buChar char="•"/>
              </a:pPr>
              <a:r>
                <a:rPr lang="en-US" sz="1275">
                  <a:solidFill>
                    <a:srgbClr val="FFFFFF"/>
                  </a:solidFill>
                  <a:latin typeface="Fira Sans Medium"/>
                </a:rPr>
                <a:t>Site touristique</a:t>
              </a:r>
            </a:p>
            <a:p>
              <a:pPr marL="275330" indent="-137665" lvl="1">
                <a:lnSpc>
                  <a:spcPts val="1785"/>
                </a:lnSpc>
                <a:buFont typeface="Arial"/>
                <a:buChar char="•"/>
              </a:pPr>
              <a:r>
                <a:rPr lang="en-US" sz="1275">
                  <a:solidFill>
                    <a:srgbClr val="FFFFFF"/>
                  </a:solidFill>
                  <a:latin typeface="Fira Sans Medium"/>
                </a:rPr>
                <a:t>Guide touristique</a:t>
              </a:r>
            </a:p>
            <a:p>
              <a:pPr marL="275330" indent="-137665" lvl="1">
                <a:lnSpc>
                  <a:spcPts val="1785"/>
                </a:lnSpc>
                <a:buFont typeface="Arial"/>
                <a:buChar char="•"/>
              </a:pPr>
              <a:r>
                <a:rPr lang="en-US" sz="1275">
                  <a:solidFill>
                    <a:srgbClr val="FFFFFF"/>
                  </a:solidFill>
                  <a:latin typeface="Fira Sans Medium"/>
                </a:rPr>
                <a:t>Transporteur (Véhicules)</a:t>
              </a:r>
            </a:p>
            <a:p>
              <a:pPr>
                <a:lnSpc>
                  <a:spcPts val="1785"/>
                </a:lnSpc>
              </a:pPr>
            </a:p>
          </p:txBody>
        </p:sp>
        <p:sp>
          <p:nvSpPr>
            <p:cNvPr name="TextBox 20" id="20"/>
            <p:cNvSpPr txBox="true"/>
            <p:nvPr/>
          </p:nvSpPr>
          <p:spPr>
            <a:xfrm rot="0">
              <a:off x="4729241" y="1156782"/>
              <a:ext cx="3112617" cy="1712949"/>
            </a:xfrm>
            <a:prstGeom prst="rect">
              <a:avLst/>
            </a:prstGeom>
          </p:spPr>
          <p:txBody>
            <a:bodyPr anchor="t" rtlCol="false" tIns="0" lIns="0" bIns="0" rIns="0">
              <a:spAutoFit/>
            </a:bodyPr>
            <a:lstStyle/>
            <a:p>
              <a:pPr marL="275330" indent="-137665" lvl="1">
                <a:lnSpc>
                  <a:spcPts val="1785"/>
                </a:lnSpc>
                <a:buFont typeface="Arial"/>
                <a:buChar char="•"/>
              </a:pPr>
              <a:r>
                <a:rPr lang="en-US" sz="1275">
                  <a:solidFill>
                    <a:srgbClr val="FFFFFF"/>
                  </a:solidFill>
                  <a:latin typeface="Fira Sans Medium"/>
                </a:rPr>
                <a:t>Touristes internationaux</a:t>
              </a:r>
            </a:p>
            <a:p>
              <a:pPr marL="275330" indent="-137665" lvl="1">
                <a:lnSpc>
                  <a:spcPts val="1785"/>
                </a:lnSpc>
                <a:buFont typeface="Arial"/>
                <a:buChar char="•"/>
              </a:pPr>
              <a:r>
                <a:rPr lang="en-US" sz="1275">
                  <a:solidFill>
                    <a:srgbClr val="FFFFFF"/>
                  </a:solidFill>
                  <a:latin typeface="Fira Sans Medium"/>
                </a:rPr>
                <a:t>Voyageur à la découverte d’autre culture</a:t>
              </a:r>
            </a:p>
            <a:p>
              <a:pPr marL="275330" indent="-137665" lvl="1">
                <a:lnSpc>
                  <a:spcPts val="1785"/>
                </a:lnSpc>
                <a:buFont typeface="Arial"/>
                <a:buChar char="•"/>
              </a:pPr>
              <a:r>
                <a:rPr lang="en-US" sz="1275">
                  <a:solidFill>
                    <a:srgbClr val="FFFFFF"/>
                  </a:solidFill>
                  <a:latin typeface="Fira Sans Medium"/>
                </a:rPr>
                <a:t>Chercheurs</a:t>
              </a:r>
            </a:p>
            <a:p>
              <a:pPr marL="275330" indent="-137665" lvl="1">
                <a:lnSpc>
                  <a:spcPts val="1785"/>
                </a:lnSpc>
                <a:buFont typeface="Arial"/>
                <a:buChar char="•"/>
              </a:pPr>
              <a:r>
                <a:rPr lang="en-US" sz="1275">
                  <a:solidFill>
                    <a:srgbClr val="FFFFFF"/>
                  </a:solidFill>
                  <a:latin typeface="Fira Sans Medium"/>
                </a:rPr>
                <a:t>Tout le monde</a:t>
              </a:r>
            </a:p>
            <a:p>
              <a:pPr>
                <a:lnSpc>
                  <a:spcPts val="1785"/>
                </a:lnSpc>
              </a:pPr>
            </a:p>
          </p:txBody>
        </p:sp>
        <p:sp>
          <p:nvSpPr>
            <p:cNvPr name="TextBox 21" id="21"/>
            <p:cNvSpPr txBox="true"/>
            <p:nvPr/>
          </p:nvSpPr>
          <p:spPr>
            <a:xfrm rot="0">
              <a:off x="4624185" y="4766015"/>
              <a:ext cx="2861759" cy="1425022"/>
            </a:xfrm>
            <a:prstGeom prst="rect">
              <a:avLst/>
            </a:prstGeom>
          </p:spPr>
          <p:txBody>
            <a:bodyPr anchor="t" rtlCol="false" tIns="0" lIns="0" bIns="0" rIns="0">
              <a:spAutoFit/>
            </a:bodyPr>
            <a:lstStyle/>
            <a:p>
              <a:pPr marL="275330" indent="-137665" lvl="1">
                <a:lnSpc>
                  <a:spcPts val="1785"/>
                </a:lnSpc>
                <a:buFont typeface="Arial"/>
                <a:buChar char="•"/>
              </a:pPr>
              <a:r>
                <a:rPr lang="en-US" sz="1275">
                  <a:solidFill>
                    <a:srgbClr val="FFFFFF"/>
                  </a:solidFill>
                  <a:latin typeface="Fira Sans Medium"/>
                </a:rPr>
                <a:t>Brand</a:t>
              </a:r>
            </a:p>
            <a:p>
              <a:pPr marL="275330" indent="-137665" lvl="1">
                <a:lnSpc>
                  <a:spcPts val="1785"/>
                </a:lnSpc>
                <a:buFont typeface="Arial"/>
                <a:buChar char="•"/>
              </a:pPr>
              <a:r>
                <a:rPr lang="en-US" sz="1275">
                  <a:solidFill>
                    <a:srgbClr val="FFFFFF"/>
                  </a:solidFill>
                  <a:latin typeface="Fira Sans Medium"/>
                </a:rPr>
                <a:t>Platform</a:t>
              </a:r>
            </a:p>
            <a:p>
              <a:pPr marL="275330" indent="-137665" lvl="1">
                <a:lnSpc>
                  <a:spcPts val="1785"/>
                </a:lnSpc>
                <a:buFont typeface="Arial"/>
                <a:buChar char="•"/>
              </a:pPr>
              <a:r>
                <a:rPr lang="en-US" sz="1275">
                  <a:solidFill>
                    <a:srgbClr val="FFFFFF"/>
                  </a:solidFill>
                  <a:latin typeface="Fira Sans Medium"/>
                </a:rPr>
                <a:t>Employees</a:t>
              </a:r>
            </a:p>
            <a:p>
              <a:pPr marL="275330" indent="-137665" lvl="1">
                <a:lnSpc>
                  <a:spcPts val="1785"/>
                </a:lnSpc>
                <a:buFont typeface="Arial"/>
                <a:buChar char="•"/>
              </a:pPr>
              <a:r>
                <a:rPr lang="en-US" sz="1275">
                  <a:solidFill>
                    <a:srgbClr val="FFFFFF"/>
                  </a:solidFill>
                  <a:latin typeface="Fira Sans Medium"/>
                </a:rPr>
                <a:t>Website</a:t>
              </a:r>
            </a:p>
            <a:p>
              <a:pPr marL="275330" indent="-137665" lvl="1">
                <a:lnSpc>
                  <a:spcPts val="1785"/>
                </a:lnSpc>
                <a:buFont typeface="Arial"/>
                <a:buChar char="•"/>
              </a:pPr>
              <a:r>
                <a:rPr lang="en-US" sz="1275">
                  <a:solidFill>
                    <a:srgbClr val="FFFFFF"/>
                  </a:solidFill>
                  <a:latin typeface="Fira Sans Medium"/>
                </a:rPr>
                <a:t>Supply Chain</a:t>
              </a:r>
            </a:p>
          </p:txBody>
        </p:sp>
        <p:grpSp>
          <p:nvGrpSpPr>
            <p:cNvPr name="Group 22" id="22"/>
            <p:cNvGrpSpPr/>
            <p:nvPr/>
          </p:nvGrpSpPr>
          <p:grpSpPr>
            <a:xfrm rot="0">
              <a:off x="8723375" y="0"/>
              <a:ext cx="3909253" cy="6781500"/>
              <a:chOff x="0" y="0"/>
              <a:chExt cx="1103278" cy="1913890"/>
            </a:xfrm>
          </p:grpSpPr>
          <p:sp>
            <p:nvSpPr>
              <p:cNvPr name="Freeform 23" id="23"/>
              <p:cNvSpPr/>
              <p:nvPr/>
            </p:nvSpPr>
            <p:spPr>
              <a:xfrm flipH="false" flipV="false" rot="0">
                <a:off x="0" y="0"/>
                <a:ext cx="1103278" cy="1913890"/>
              </a:xfrm>
              <a:custGeom>
                <a:avLst/>
                <a:gdLst/>
                <a:ahLst/>
                <a:cxnLst/>
                <a:rect r="r" b="b" t="t" l="l"/>
                <a:pathLst>
                  <a:path h="1913890" w="1103278">
                    <a:moveTo>
                      <a:pt x="0" y="0"/>
                    </a:moveTo>
                    <a:lnTo>
                      <a:pt x="1103278" y="0"/>
                    </a:lnTo>
                    <a:lnTo>
                      <a:pt x="1103278" y="1913890"/>
                    </a:lnTo>
                    <a:lnTo>
                      <a:pt x="0" y="1913890"/>
                    </a:lnTo>
                    <a:close/>
                  </a:path>
                </a:pathLst>
              </a:custGeom>
              <a:solidFill>
                <a:srgbClr val="23295D"/>
              </a:solidFill>
            </p:spPr>
          </p:sp>
        </p:grpSp>
        <p:sp>
          <p:nvSpPr>
            <p:cNvPr name="TextBox 24" id="24"/>
            <p:cNvSpPr txBox="true"/>
            <p:nvPr/>
          </p:nvSpPr>
          <p:spPr>
            <a:xfrm rot="0">
              <a:off x="13554804" y="368526"/>
              <a:ext cx="3183910" cy="322555"/>
            </a:xfrm>
            <a:prstGeom prst="rect">
              <a:avLst/>
            </a:prstGeom>
          </p:spPr>
          <p:txBody>
            <a:bodyPr anchor="t" rtlCol="false" tIns="0" lIns="0" bIns="0" rIns="0">
              <a:spAutoFit/>
            </a:bodyPr>
            <a:lstStyle/>
            <a:p>
              <a:pPr>
                <a:lnSpc>
                  <a:spcPts val="2082"/>
                </a:lnSpc>
              </a:pPr>
              <a:r>
                <a:rPr lang="en-US" sz="1487">
                  <a:solidFill>
                    <a:srgbClr val="FFFFFF"/>
                  </a:solidFill>
                  <a:latin typeface="Barlow Condensed Heavy"/>
                </a:rPr>
                <a:t>CUSTOMER RELATIONSHIPS</a:t>
              </a:r>
            </a:p>
          </p:txBody>
        </p:sp>
        <p:grpSp>
          <p:nvGrpSpPr>
            <p:cNvPr name="Group 25" id="25"/>
            <p:cNvGrpSpPr/>
            <p:nvPr/>
          </p:nvGrpSpPr>
          <p:grpSpPr>
            <a:xfrm rot="0">
              <a:off x="13068379" y="3602012"/>
              <a:ext cx="3909253" cy="3179487"/>
              <a:chOff x="0" y="0"/>
              <a:chExt cx="1103278" cy="897322"/>
            </a:xfrm>
          </p:grpSpPr>
          <p:sp>
            <p:nvSpPr>
              <p:cNvPr name="Freeform 26" id="26"/>
              <p:cNvSpPr/>
              <p:nvPr/>
            </p:nvSpPr>
            <p:spPr>
              <a:xfrm flipH="false" flipV="false" rot="0">
                <a:off x="0" y="0"/>
                <a:ext cx="1103278" cy="897322"/>
              </a:xfrm>
              <a:custGeom>
                <a:avLst/>
                <a:gdLst/>
                <a:ahLst/>
                <a:cxnLst/>
                <a:rect r="r" b="b" t="t" l="l"/>
                <a:pathLst>
                  <a:path h="897322" w="1103278">
                    <a:moveTo>
                      <a:pt x="0" y="0"/>
                    </a:moveTo>
                    <a:lnTo>
                      <a:pt x="1103278" y="0"/>
                    </a:lnTo>
                    <a:lnTo>
                      <a:pt x="1103278" y="897322"/>
                    </a:lnTo>
                    <a:lnTo>
                      <a:pt x="0" y="897322"/>
                    </a:lnTo>
                    <a:close/>
                  </a:path>
                </a:pathLst>
              </a:custGeom>
              <a:solidFill>
                <a:srgbClr val="489DD7"/>
              </a:solidFill>
            </p:spPr>
          </p:sp>
        </p:grpSp>
        <p:grpSp>
          <p:nvGrpSpPr>
            <p:cNvPr name="Group 27" id="27"/>
            <p:cNvGrpSpPr/>
            <p:nvPr/>
          </p:nvGrpSpPr>
          <p:grpSpPr>
            <a:xfrm rot="0">
              <a:off x="12962106" y="0"/>
              <a:ext cx="3909253" cy="3179487"/>
              <a:chOff x="0" y="0"/>
              <a:chExt cx="1103278" cy="897322"/>
            </a:xfrm>
          </p:grpSpPr>
          <p:sp>
            <p:nvSpPr>
              <p:cNvPr name="Freeform 28" id="28"/>
              <p:cNvSpPr/>
              <p:nvPr/>
            </p:nvSpPr>
            <p:spPr>
              <a:xfrm flipH="false" flipV="false" rot="0">
                <a:off x="0" y="0"/>
                <a:ext cx="1103278" cy="897322"/>
              </a:xfrm>
              <a:custGeom>
                <a:avLst/>
                <a:gdLst/>
                <a:ahLst/>
                <a:cxnLst/>
                <a:rect r="r" b="b" t="t" l="l"/>
                <a:pathLst>
                  <a:path h="897322" w="1103278">
                    <a:moveTo>
                      <a:pt x="0" y="0"/>
                    </a:moveTo>
                    <a:lnTo>
                      <a:pt x="1103278" y="0"/>
                    </a:lnTo>
                    <a:lnTo>
                      <a:pt x="1103278" y="897322"/>
                    </a:lnTo>
                    <a:lnTo>
                      <a:pt x="0" y="897322"/>
                    </a:lnTo>
                    <a:close/>
                  </a:path>
                </a:pathLst>
              </a:custGeom>
              <a:solidFill>
                <a:srgbClr val="489DD7"/>
              </a:solidFill>
            </p:spPr>
          </p:sp>
        </p:grpSp>
        <p:sp>
          <p:nvSpPr>
            <p:cNvPr name="TextBox 29" id="29"/>
            <p:cNvSpPr txBox="true"/>
            <p:nvPr/>
          </p:nvSpPr>
          <p:spPr>
            <a:xfrm rot="0">
              <a:off x="13452616" y="3947576"/>
              <a:ext cx="1815036" cy="322555"/>
            </a:xfrm>
            <a:prstGeom prst="rect">
              <a:avLst/>
            </a:prstGeom>
          </p:spPr>
          <p:txBody>
            <a:bodyPr anchor="t" rtlCol="false" tIns="0" lIns="0" bIns="0" rIns="0">
              <a:spAutoFit/>
            </a:bodyPr>
            <a:lstStyle/>
            <a:p>
              <a:pPr>
                <a:lnSpc>
                  <a:spcPts val="2082"/>
                </a:lnSpc>
              </a:pPr>
              <a:r>
                <a:rPr lang="en-US" sz="1487">
                  <a:solidFill>
                    <a:srgbClr val="FFFFFF"/>
                  </a:solidFill>
                  <a:latin typeface="Barlow Condensed Heavy"/>
                </a:rPr>
                <a:t>NOS OFFRES</a:t>
              </a:r>
            </a:p>
          </p:txBody>
        </p:sp>
        <p:sp>
          <p:nvSpPr>
            <p:cNvPr name="TextBox 30" id="30"/>
            <p:cNvSpPr txBox="true"/>
            <p:nvPr/>
          </p:nvSpPr>
          <p:spPr>
            <a:xfrm rot="0">
              <a:off x="13379674" y="251493"/>
              <a:ext cx="2763146" cy="657398"/>
            </a:xfrm>
            <a:prstGeom prst="rect">
              <a:avLst/>
            </a:prstGeom>
          </p:spPr>
          <p:txBody>
            <a:bodyPr anchor="t" rtlCol="false" tIns="0" lIns="0" bIns="0" rIns="0">
              <a:spAutoFit/>
            </a:bodyPr>
            <a:lstStyle/>
            <a:p>
              <a:pPr>
                <a:lnSpc>
                  <a:spcPts val="2082"/>
                </a:lnSpc>
              </a:pPr>
              <a:r>
                <a:rPr lang="en-US" sz="1487">
                  <a:solidFill>
                    <a:srgbClr val="FFFFFF"/>
                  </a:solidFill>
                  <a:latin typeface="Barlow Condensed Heavy"/>
                </a:rPr>
                <a:t>RELATION AVEC LES CLIENTS</a:t>
              </a:r>
            </a:p>
            <a:p>
              <a:pPr>
                <a:lnSpc>
                  <a:spcPts val="2082"/>
                </a:lnSpc>
              </a:pPr>
            </a:p>
          </p:txBody>
        </p:sp>
        <p:sp>
          <p:nvSpPr>
            <p:cNvPr name="TextBox 31" id="31"/>
            <p:cNvSpPr txBox="true"/>
            <p:nvPr/>
          </p:nvSpPr>
          <p:spPr>
            <a:xfrm rot="0">
              <a:off x="8857843" y="1548302"/>
              <a:ext cx="3640316" cy="3440512"/>
            </a:xfrm>
            <a:prstGeom prst="rect">
              <a:avLst/>
            </a:prstGeom>
          </p:spPr>
          <p:txBody>
            <a:bodyPr anchor="t" rtlCol="false" tIns="0" lIns="0" bIns="0" rIns="0">
              <a:spAutoFit/>
            </a:bodyPr>
            <a:lstStyle/>
            <a:p>
              <a:pPr marL="275330" indent="-137665" lvl="1">
                <a:lnSpc>
                  <a:spcPts val="1785"/>
                </a:lnSpc>
                <a:buFont typeface="Arial"/>
                <a:buChar char="•"/>
              </a:pPr>
              <a:r>
                <a:rPr lang="en-US" sz="1275">
                  <a:solidFill>
                    <a:srgbClr val="FFFFFF"/>
                  </a:solidFill>
                  <a:latin typeface="Fira Sans Medium"/>
                </a:rPr>
                <a:t>Des informations sur les festivités à Madagascar</a:t>
              </a:r>
            </a:p>
            <a:p>
              <a:pPr marL="275330" indent="-137665" lvl="1">
                <a:lnSpc>
                  <a:spcPts val="1785"/>
                </a:lnSpc>
                <a:buFont typeface="Arial"/>
                <a:buChar char="•"/>
              </a:pPr>
              <a:r>
                <a:rPr lang="en-US" sz="1275">
                  <a:solidFill>
                    <a:srgbClr val="FFFFFF"/>
                  </a:solidFill>
                  <a:latin typeface="Fira Sans Medium"/>
                </a:rPr>
                <a:t>des packs de voyage adaptés aux critères des voyageurs, </a:t>
              </a:r>
            </a:p>
            <a:p>
              <a:pPr marL="275330" indent="-137665" lvl="1">
                <a:lnSpc>
                  <a:spcPts val="1785"/>
                </a:lnSpc>
                <a:buFont typeface="Arial"/>
                <a:buChar char="•"/>
              </a:pPr>
              <a:r>
                <a:rPr lang="en-US" sz="1275">
                  <a:solidFill>
                    <a:srgbClr val="FFFFFF"/>
                  </a:solidFill>
                  <a:latin typeface="Fira Sans Medium"/>
                </a:rPr>
                <a:t>des offres préétablies adaptées à différents budgets.</a:t>
              </a:r>
            </a:p>
            <a:p>
              <a:pPr marL="275330" indent="-137665" lvl="1">
                <a:lnSpc>
                  <a:spcPts val="1785"/>
                </a:lnSpc>
                <a:buFont typeface="Arial"/>
                <a:buChar char="•"/>
              </a:pPr>
              <a:r>
                <a:rPr lang="en-US" sz="1275">
                  <a:solidFill>
                    <a:srgbClr val="FFFFFF"/>
                  </a:solidFill>
                  <a:latin typeface="Fira Sans Medium"/>
                </a:rPr>
                <a:t>Que</a:t>
              </a:r>
              <a:r>
                <a:rPr lang="en-US" sz="1275">
                  <a:solidFill>
                    <a:srgbClr val="FFFFFF"/>
                  </a:solidFill>
                  <a:latin typeface="Fira Sans Medium"/>
                </a:rPr>
                <a:t> les voyageurs peuvent prolonger leur séjour, sans coût supplémentaire.</a:t>
              </a:r>
            </a:p>
            <a:p>
              <a:pPr marL="275330" indent="-137665" lvl="1">
                <a:lnSpc>
                  <a:spcPts val="1785"/>
                </a:lnSpc>
                <a:buFont typeface="Arial"/>
                <a:buChar char="•"/>
              </a:pPr>
              <a:r>
                <a:rPr lang="en-US" sz="1275">
                  <a:solidFill>
                    <a:srgbClr val="FFFFFF"/>
                  </a:solidFill>
                  <a:latin typeface="Fira Sans Medium"/>
                </a:rPr>
                <a:t>Que</a:t>
              </a:r>
              <a:r>
                <a:rPr lang="en-US" sz="1275">
                  <a:solidFill>
                    <a:srgbClr val="FFFFFF"/>
                  </a:solidFill>
                  <a:latin typeface="Fira Sans Medium"/>
                </a:rPr>
                <a:t> voyageurs peuvent prendre des décisions éclairées sur les dates de leur voyage.</a:t>
              </a:r>
            </a:p>
          </p:txBody>
        </p:sp>
        <p:sp>
          <p:nvSpPr>
            <p:cNvPr name="TextBox 32" id="32"/>
            <p:cNvSpPr txBox="true"/>
            <p:nvPr/>
          </p:nvSpPr>
          <p:spPr>
            <a:xfrm rot="0">
              <a:off x="13347560" y="4766015"/>
              <a:ext cx="3138345" cy="849168"/>
            </a:xfrm>
            <a:prstGeom prst="rect">
              <a:avLst/>
            </a:prstGeom>
          </p:spPr>
          <p:txBody>
            <a:bodyPr anchor="t" rtlCol="false" tIns="0" lIns="0" bIns="0" rIns="0">
              <a:spAutoFit/>
            </a:bodyPr>
            <a:lstStyle/>
            <a:p>
              <a:pPr>
                <a:lnSpc>
                  <a:spcPts val="1785"/>
                </a:lnSpc>
              </a:pPr>
              <a:r>
                <a:rPr lang="en-US" sz="1275">
                  <a:solidFill>
                    <a:srgbClr val="FFFFFF"/>
                  </a:solidFill>
                  <a:latin typeface="Fira Sans Medium"/>
                </a:rPr>
                <a:t>À consulter sur le site web  HTTPS //…</a:t>
              </a:r>
            </a:p>
            <a:p>
              <a:pPr>
                <a:lnSpc>
                  <a:spcPts val="1785"/>
                </a:lnSpc>
              </a:pPr>
            </a:p>
          </p:txBody>
        </p:sp>
        <p:sp>
          <p:nvSpPr>
            <p:cNvPr name="TextBox 33" id="33"/>
            <p:cNvSpPr txBox="true"/>
            <p:nvPr/>
          </p:nvSpPr>
          <p:spPr>
            <a:xfrm rot="0">
              <a:off x="13379674" y="1216988"/>
              <a:ext cx="3138345" cy="1712949"/>
            </a:xfrm>
            <a:prstGeom prst="rect">
              <a:avLst/>
            </a:prstGeom>
          </p:spPr>
          <p:txBody>
            <a:bodyPr anchor="t" rtlCol="false" tIns="0" lIns="0" bIns="0" rIns="0">
              <a:spAutoFit/>
            </a:bodyPr>
            <a:lstStyle/>
            <a:p>
              <a:pPr>
                <a:lnSpc>
                  <a:spcPts val="1785"/>
                </a:lnSpc>
              </a:pPr>
              <a:r>
                <a:rPr lang="en-US" sz="1275">
                  <a:solidFill>
                    <a:srgbClr val="FFFFFF"/>
                  </a:solidFill>
                  <a:latin typeface="Fira Sans Medium"/>
                </a:rPr>
                <a:t>Nos services, nos collaborateurs sont disponibles à vous répondre grâce au moteur de recherche présent sur le site</a:t>
              </a:r>
            </a:p>
            <a:p>
              <a:pPr>
                <a:lnSpc>
                  <a:spcPts val="1785"/>
                </a:lnSpc>
              </a:pPr>
            </a:p>
          </p:txBody>
        </p:sp>
        <p:grpSp>
          <p:nvGrpSpPr>
            <p:cNvPr name="Group 34" id="34"/>
            <p:cNvGrpSpPr/>
            <p:nvPr/>
          </p:nvGrpSpPr>
          <p:grpSpPr>
            <a:xfrm rot="0">
              <a:off x="17380014" y="0"/>
              <a:ext cx="3909253" cy="6781500"/>
              <a:chOff x="0" y="0"/>
              <a:chExt cx="1103278" cy="1913890"/>
            </a:xfrm>
          </p:grpSpPr>
          <p:sp>
            <p:nvSpPr>
              <p:cNvPr name="Freeform 35" id="35"/>
              <p:cNvSpPr/>
              <p:nvPr/>
            </p:nvSpPr>
            <p:spPr>
              <a:xfrm flipH="false" flipV="false" rot="0">
                <a:off x="0" y="0"/>
                <a:ext cx="1103278" cy="1913890"/>
              </a:xfrm>
              <a:custGeom>
                <a:avLst/>
                <a:gdLst/>
                <a:ahLst/>
                <a:cxnLst/>
                <a:rect r="r" b="b" t="t" l="l"/>
                <a:pathLst>
                  <a:path h="1913890" w="1103278">
                    <a:moveTo>
                      <a:pt x="0" y="0"/>
                    </a:moveTo>
                    <a:lnTo>
                      <a:pt x="1103278" y="0"/>
                    </a:lnTo>
                    <a:lnTo>
                      <a:pt x="1103278" y="1913890"/>
                    </a:lnTo>
                    <a:lnTo>
                      <a:pt x="0" y="1913890"/>
                    </a:lnTo>
                    <a:close/>
                  </a:path>
                </a:pathLst>
              </a:custGeom>
              <a:solidFill>
                <a:srgbClr val="23295D"/>
              </a:solidFill>
            </p:spPr>
          </p:sp>
        </p:grpSp>
        <p:sp>
          <p:nvSpPr>
            <p:cNvPr name="TextBox 36" id="36"/>
            <p:cNvSpPr txBox="true"/>
            <p:nvPr/>
          </p:nvSpPr>
          <p:spPr>
            <a:xfrm rot="0">
              <a:off x="17790024" y="212691"/>
              <a:ext cx="2939434" cy="657398"/>
            </a:xfrm>
            <a:prstGeom prst="rect">
              <a:avLst/>
            </a:prstGeom>
          </p:spPr>
          <p:txBody>
            <a:bodyPr anchor="t" rtlCol="false" tIns="0" lIns="0" bIns="0" rIns="0">
              <a:spAutoFit/>
            </a:bodyPr>
            <a:lstStyle/>
            <a:p>
              <a:pPr>
                <a:lnSpc>
                  <a:spcPts val="2082"/>
                </a:lnSpc>
              </a:pPr>
              <a:r>
                <a:rPr lang="en-US" sz="1487">
                  <a:solidFill>
                    <a:srgbClr val="FFFFFF"/>
                  </a:solidFill>
                  <a:latin typeface="Barlow Condensed Heavy"/>
                </a:rPr>
                <a:t>STRUCTURE DE COÛT</a:t>
              </a:r>
            </a:p>
            <a:p>
              <a:pPr>
                <a:lnSpc>
                  <a:spcPts val="2082"/>
                </a:lnSpc>
              </a:pPr>
            </a:p>
          </p:txBody>
        </p:sp>
        <p:sp>
          <p:nvSpPr>
            <p:cNvPr name="TextBox 37" id="37"/>
            <p:cNvSpPr txBox="true"/>
            <p:nvPr/>
          </p:nvSpPr>
          <p:spPr>
            <a:xfrm rot="0">
              <a:off x="17687912" y="1156782"/>
              <a:ext cx="2803814" cy="1712949"/>
            </a:xfrm>
            <a:prstGeom prst="rect">
              <a:avLst/>
            </a:prstGeom>
          </p:spPr>
          <p:txBody>
            <a:bodyPr anchor="t" rtlCol="false" tIns="0" lIns="0" bIns="0" rIns="0">
              <a:spAutoFit/>
            </a:bodyPr>
            <a:lstStyle/>
            <a:p>
              <a:pPr marL="275330" indent="-137665" lvl="1">
                <a:lnSpc>
                  <a:spcPts val="1785"/>
                </a:lnSpc>
                <a:buFont typeface="Arial"/>
                <a:buChar char="•"/>
              </a:pPr>
              <a:r>
                <a:rPr lang="en-US" sz="1275">
                  <a:solidFill>
                    <a:srgbClr val="FFFFFF"/>
                  </a:solidFill>
                  <a:latin typeface="Fira Sans Medium"/>
                </a:rPr>
                <a:t>Consultation gratuite</a:t>
              </a:r>
            </a:p>
            <a:p>
              <a:pPr marL="275330" indent="-137665" lvl="1">
                <a:lnSpc>
                  <a:spcPts val="1785"/>
                </a:lnSpc>
                <a:buFont typeface="Arial"/>
                <a:buChar char="•"/>
              </a:pPr>
              <a:r>
                <a:rPr lang="en-US" sz="1275">
                  <a:solidFill>
                    <a:srgbClr val="FFFFFF"/>
                  </a:solidFill>
                  <a:latin typeface="Fira Sans Medium"/>
                </a:rPr>
                <a:t>Une réduction de 5 % sur chaque offre</a:t>
              </a:r>
            </a:p>
            <a:p>
              <a:pPr marL="275330" indent="-137665" lvl="1">
                <a:lnSpc>
                  <a:spcPts val="1785"/>
                </a:lnSpc>
                <a:buFont typeface="Arial"/>
                <a:buChar char="•"/>
              </a:pPr>
              <a:r>
                <a:rPr lang="en-US" sz="1275">
                  <a:solidFill>
                    <a:srgbClr val="FFFFFF"/>
                  </a:solidFill>
                  <a:latin typeface="Fira Sans Medium"/>
                </a:rPr>
                <a:t>Abonnement annuel de 30 euros</a:t>
              </a:r>
            </a:p>
            <a:p>
              <a:pPr>
                <a:lnSpc>
                  <a:spcPts val="1785"/>
                </a:lnSpc>
              </a:pPr>
            </a:p>
          </p:txBody>
        </p:sp>
        <p:sp>
          <p:nvSpPr>
            <p:cNvPr name="TextBox 38" id="38"/>
            <p:cNvSpPr txBox="true"/>
            <p:nvPr/>
          </p:nvSpPr>
          <p:spPr>
            <a:xfrm rot="0">
              <a:off x="17736525" y="3779865"/>
              <a:ext cx="2803814" cy="849168"/>
            </a:xfrm>
            <a:prstGeom prst="rect">
              <a:avLst/>
            </a:prstGeom>
          </p:spPr>
          <p:txBody>
            <a:bodyPr anchor="t" rtlCol="false" tIns="0" lIns="0" bIns="0" rIns="0">
              <a:spAutoFit/>
            </a:bodyPr>
            <a:lstStyle/>
            <a:p>
              <a:pPr marL="275330" indent="-137665" lvl="1">
                <a:lnSpc>
                  <a:spcPts val="1785"/>
                </a:lnSpc>
                <a:buFont typeface="Arial"/>
                <a:buChar char="•"/>
              </a:pPr>
              <a:r>
                <a:rPr lang="en-US" sz="1275">
                  <a:solidFill>
                    <a:srgbClr val="FFFFFF"/>
                  </a:solidFill>
                  <a:latin typeface="Fira Sans Bold"/>
                </a:rPr>
                <a:t>Frais d'hébergement</a:t>
              </a:r>
            </a:p>
            <a:p>
              <a:pPr marL="275330" indent="-137665" lvl="1">
                <a:lnSpc>
                  <a:spcPts val="1785"/>
                </a:lnSpc>
                <a:buFont typeface="Arial"/>
                <a:buChar char="•"/>
              </a:pPr>
              <a:r>
                <a:rPr lang="en-US" sz="1275">
                  <a:solidFill>
                    <a:srgbClr val="FFFFFF"/>
                  </a:solidFill>
                  <a:latin typeface="Fira Sans Bold"/>
                </a:rPr>
                <a:t>Services numériques</a:t>
              </a:r>
            </a:p>
            <a:p>
              <a:pPr>
                <a:lnSpc>
                  <a:spcPts val="1785"/>
                </a:lnSpc>
              </a:pPr>
              <a:r>
                <a:rPr lang="en-US" sz="1275">
                  <a:solidFill>
                    <a:srgbClr val="FFFFFF"/>
                  </a:solidFill>
                  <a:latin typeface="Fira Sans Bold"/>
                </a:rPr>
                <a:t> </a:t>
              </a:r>
            </a:p>
          </p:txBody>
        </p:sp>
        <p:sp>
          <p:nvSpPr>
            <p:cNvPr name="TextBox 39" id="39"/>
            <p:cNvSpPr txBox="true"/>
            <p:nvPr/>
          </p:nvSpPr>
          <p:spPr>
            <a:xfrm rot="0">
              <a:off x="9871098" y="393720"/>
              <a:ext cx="2627062" cy="322555"/>
            </a:xfrm>
            <a:prstGeom prst="rect">
              <a:avLst/>
            </a:prstGeom>
          </p:spPr>
          <p:txBody>
            <a:bodyPr anchor="t" rtlCol="false" tIns="0" lIns="0" bIns="0" rIns="0">
              <a:spAutoFit/>
            </a:bodyPr>
            <a:lstStyle/>
            <a:p>
              <a:pPr>
                <a:lnSpc>
                  <a:spcPts val="2082"/>
                </a:lnSpc>
              </a:pPr>
              <a:r>
                <a:rPr lang="en-US" sz="1487">
                  <a:solidFill>
                    <a:srgbClr val="FFFFFF"/>
                  </a:solidFill>
                  <a:latin typeface="Barlow Condensed Heavy"/>
                </a:rPr>
                <a:t>ACTIVITÉS  CLÉS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DAFotcOTdMA</dc:identifier>
  <dcterms:modified xsi:type="dcterms:W3CDTF">2011-08-01T06:04:30Z</dcterms:modified>
  <cp:revision>1</cp:revision>
  <dc:title>Purple Minimalist Social Media Presentation</dc:title>
</cp:coreProperties>
</file>